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2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5.xml" ContentType="application/vnd.openxmlformats-officedocument.presentationml.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60" r:id="rId3"/>
    <p:sldId id="261" r:id="rId4"/>
    <p:sldId id="259"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7" r:id="rId27"/>
    <p:sldId id="285" r:id="rId28"/>
    <p:sldId id="28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488924-777E-4920-8D1D-130A89D37B16}"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2206186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488924-777E-4920-8D1D-130A89D37B16}"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168863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488924-777E-4920-8D1D-130A89D37B16}"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1378532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488924-777E-4920-8D1D-130A89D37B16}"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2056273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A488924-777E-4920-8D1D-130A89D37B16}"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1737629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488924-777E-4920-8D1D-130A89D37B16}"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4122046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488924-777E-4920-8D1D-130A89D37B16}" type="datetimeFigureOut">
              <a:rPr lang="en-US" smtClean="0"/>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2287546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488924-777E-4920-8D1D-130A89D37B16}" type="datetimeFigureOut">
              <a:rPr lang="en-US" smtClean="0"/>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111006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488924-777E-4920-8D1D-130A89D37B16}" type="datetimeFigureOut">
              <a:rPr lang="en-US" smtClean="0"/>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963904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488924-777E-4920-8D1D-130A89D37B16}"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975837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488924-777E-4920-8D1D-130A89D37B16}"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FEF25E-37E3-4C9D-96D6-B69E8583B60C}" type="slidenum">
              <a:rPr lang="en-US" smtClean="0"/>
              <a:t>‹#›</a:t>
            </a:fld>
            <a:endParaRPr lang="en-US"/>
          </a:p>
        </p:txBody>
      </p:sp>
    </p:spTree>
    <p:extLst>
      <p:ext uri="{BB962C8B-B14F-4D97-AF65-F5344CB8AC3E}">
        <p14:creationId xmlns:p14="http://schemas.microsoft.com/office/powerpoint/2010/main" val="1069959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488924-777E-4920-8D1D-130A89D37B16}" type="datetimeFigureOut">
              <a:rPr lang="en-US" smtClean="0"/>
              <a:t>5/12/2020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FEF25E-37E3-4C9D-96D6-B69E8583B60C}" type="slidenum">
              <a:rPr lang="en-US" smtClean="0"/>
              <a:t>‹#›</a:t>
            </a:fld>
            <a:endParaRPr lang="en-US"/>
          </a:p>
        </p:txBody>
      </p:sp>
    </p:spTree>
    <p:extLst>
      <p:ext uri="{BB962C8B-B14F-4D97-AF65-F5344CB8AC3E}">
        <p14:creationId xmlns:p14="http://schemas.microsoft.com/office/powerpoint/2010/main" val="3946389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5" Type="http://schemas.microsoft.com/office/2007/relationships/hdphoto" Target="../media/hdphoto1.wdp"/><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hyperlink" Target="01-stay%20home/Stay%20Home01-02.mp3"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hyperlink" Target="01-stay%20home/Stay%20Home01-03.mp3"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hyperlink" Target="01-stay%20home/Stay%20Home01-04.mp3" TargetMode="Externa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hyperlink" Target="01-stay%20home/Stay%20Home01-05.mp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hyperlink" Target="01-stay%20home/Stay%20Home01-06.mp3" TargetMode="Externa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hyperlink" Target="01-stay%20home/Stay%20Home01-07.mp3"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2.png"/><Relationship Id="rId4" Type="http://schemas.openxmlformats.org/officeDocument/2006/relationships/hyperlink" Target="01-stay%20home/Stay%20Home01-08.mp3" TargetMode="Externa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2.png"/><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2.png"/><Relationship Id="rId4" Type="http://schemas.openxmlformats.org/officeDocument/2006/relationships/image" Target="../media/image5.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mailto:midwife.shahmizad@gmail.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73616"/>
          </a:xfrm>
        </p:spPr>
        <p:txBody>
          <a:bodyPr/>
          <a:lstStyle/>
          <a:p>
            <a:pPr algn="ctr"/>
            <a:r>
              <a:rPr lang="fa-IR" b="1" spc="50" dirty="0">
                <a:ln w="11430"/>
                <a:effectLst>
                  <a:outerShdw blurRad="76200" dist="50800" dir="5400000" algn="tl" rotWithShape="0">
                    <a:srgbClr val="000000">
                      <a:alpha val="65000"/>
                    </a:srgbClr>
                  </a:outerShdw>
                </a:effectLst>
                <a:cs typeface="B Yagut" panose="00000400000000000000" pitchFamily="2" charset="-78"/>
              </a:rPr>
              <a:t>مشخصات سند</a:t>
            </a:r>
            <a:endParaRPr lang="en-US" dirty="0"/>
          </a:p>
        </p:txBody>
      </p:sp>
      <p:sp>
        <p:nvSpPr>
          <p:cNvPr id="4" name="Text Placeholder 6">
            <a:extLst>
              <a:ext uri="{FF2B5EF4-FFF2-40B4-BE49-F238E27FC236}">
                <a16:creationId xmlns:a16="http://schemas.microsoft.com/office/drawing/2014/main" id="{E6A5B8D8-0E25-450F-8B73-73C8FE6A2913}"/>
              </a:ext>
            </a:extLst>
          </p:cNvPr>
          <p:cNvSpPr txBox="1">
            <a:spLocks noGrp="1"/>
          </p:cNvSpPr>
          <p:nvPr>
            <p:ph idx="1"/>
          </p:nvPr>
        </p:nvSpPr>
        <p:spPr>
          <a:xfrm>
            <a:off x="9209088" y="1162050"/>
            <a:ext cx="2887118" cy="121539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3000" b="1" dirty="0">
                <a:ln w="22225">
                  <a:solidFill>
                    <a:schemeClr val="accent2"/>
                  </a:solidFill>
                  <a:prstDash val="solid"/>
                </a:ln>
                <a:cs typeface="B Yagut" panose="00000400000000000000" pitchFamily="2" charset="-78"/>
              </a:rPr>
              <a:t>مشخصات بسته آموزشی</a:t>
            </a:r>
          </a:p>
        </p:txBody>
      </p:sp>
      <p:sp>
        <p:nvSpPr>
          <p:cNvPr id="5" name="Content Placeholder 7">
            <a:extLst>
              <a:ext uri="{FF2B5EF4-FFF2-40B4-BE49-F238E27FC236}">
                <a16:creationId xmlns:a16="http://schemas.microsoft.com/office/drawing/2014/main" id="{AB90C499-C33C-4768-A2CD-0D622C568511}"/>
              </a:ext>
            </a:extLst>
          </p:cNvPr>
          <p:cNvSpPr txBox="1">
            <a:spLocks/>
          </p:cNvSpPr>
          <p:nvPr/>
        </p:nvSpPr>
        <p:spPr>
          <a:xfrm>
            <a:off x="7921126" y="2547257"/>
            <a:ext cx="4175080" cy="3924318"/>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حیطه درس: </a:t>
            </a:r>
            <a:r>
              <a:rPr kumimoji="0" lang="fa-IR"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زبان انگلیسی عمومی</a:t>
            </a:r>
            <a:endPar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آخرین بازنگری : </a:t>
            </a:r>
            <a:r>
              <a:rPr kumimoji="0" lang="fa-IR"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99/2/15</a:t>
            </a:r>
            <a:endPar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نوبت تهیه: 1</a:t>
            </a: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 نام فایل: </a:t>
            </a:r>
            <a:r>
              <a:rPr kumimoji="0" lang="en-US"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SA-</a:t>
            </a:r>
            <a:r>
              <a:rPr kumimoji="0" lang="en-US" sz="2500" b="0" i="0" u="none" strike="noStrike" kern="1200" cap="none" spc="0" normalizeH="0" baseline="0" noProof="0" dirty="0" err="1" smtClean="0">
                <a:ln>
                  <a:noFill/>
                </a:ln>
                <a:solidFill>
                  <a:prstClr val="black"/>
                </a:solidFill>
                <a:effectLst/>
                <a:uLnTx/>
                <a:uFillTx/>
                <a:latin typeface="Calibri" panose="020F0502020204030204"/>
                <a:ea typeface="+mn-ea"/>
                <a:cs typeface="B Yagut" panose="00000400000000000000" pitchFamily="2" charset="-78"/>
              </a:rPr>
              <a:t>Zaban</a:t>
            </a:r>
            <a:r>
              <a:rPr kumimoji="0" lang="en-US"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 </a:t>
            </a:r>
            <a:r>
              <a:rPr kumimoji="0" lang="en-US" sz="2500" b="0" i="0" u="none" strike="noStrike" kern="1200" cap="none" spc="0" normalizeH="0" baseline="0" noProof="0" dirty="0" err="1" smtClean="0">
                <a:ln>
                  <a:noFill/>
                </a:ln>
                <a:solidFill>
                  <a:prstClr val="black"/>
                </a:solidFill>
                <a:effectLst/>
                <a:uLnTx/>
                <a:uFillTx/>
                <a:latin typeface="Calibri" panose="020F0502020204030204"/>
                <a:ea typeface="+mn-ea"/>
                <a:cs typeface="B Yagut" panose="00000400000000000000" pitchFamily="2" charset="-78"/>
              </a:rPr>
              <a:t>Englisi</a:t>
            </a:r>
            <a:r>
              <a:rPr kumimoji="0" lang="en-US"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 edit 1</a:t>
            </a:r>
            <a:endPar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p:txBody>
      </p:sp>
      <p:sp>
        <p:nvSpPr>
          <p:cNvPr id="6" name="Text Placeholder 4">
            <a:extLst>
              <a:ext uri="{FF2B5EF4-FFF2-40B4-BE49-F238E27FC236}">
                <a16:creationId xmlns:a16="http://schemas.microsoft.com/office/drawing/2014/main" id="{19CC34F6-7547-4848-B729-1FD4713D1BAC}"/>
              </a:ext>
            </a:extLst>
          </p:cNvPr>
          <p:cNvSpPr txBox="1">
            <a:spLocks/>
          </p:cNvSpPr>
          <p:nvPr/>
        </p:nvSpPr>
        <p:spPr>
          <a:xfrm>
            <a:off x="2818914" y="1457249"/>
            <a:ext cx="4040188" cy="639762"/>
          </a:xfrm>
          <a:prstGeom prst="rect">
            <a:avLst/>
          </a:prstGeom>
        </p:spPr>
        <p:txBody>
          <a:bodyPr vert="horz" lIns="91440" tIns="45720" rIns="91440" bIns="45720" rtlCol="0">
            <a:normAutofit fontScale="70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200" b="1" i="0" u="none" strike="noStrike" kern="1200" cap="none" spc="0" normalizeH="0" baseline="0" noProof="0" dirty="0">
                <a:ln w="22225">
                  <a:solidFill>
                    <a:srgbClr val="ED7D31"/>
                  </a:solidFill>
                  <a:prstDash val="solid"/>
                </a:ln>
                <a:solidFill>
                  <a:prstClr val="black"/>
                </a:solidFill>
                <a:effectLst/>
                <a:uLnTx/>
                <a:uFillTx/>
                <a:latin typeface="Calibri" panose="020F0502020204030204"/>
                <a:ea typeface="+mn-ea"/>
                <a:cs typeface="B Yagut" panose="00000400000000000000" pitchFamily="2" charset="-78"/>
              </a:rPr>
              <a:t>مشخصات مدرس یا مدرسین</a:t>
            </a:r>
          </a:p>
        </p:txBody>
      </p:sp>
      <p:sp>
        <p:nvSpPr>
          <p:cNvPr id="7" name="Subtitle 2"/>
          <p:cNvSpPr txBox="1">
            <a:spLocks/>
          </p:cNvSpPr>
          <p:nvPr/>
        </p:nvSpPr>
        <p:spPr>
          <a:xfrm>
            <a:off x="822959" y="2097010"/>
            <a:ext cx="6525291" cy="4473607"/>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457200" marR="0" lvl="0" indent="-457200" algn="ctr" defTabSz="457200" rtl="1" eaLnBrk="1" fontAlgn="auto" latinLnBrk="0" hangingPunct="1">
              <a:lnSpc>
                <a:spcPct val="150000"/>
              </a:lnSpc>
              <a:spcBef>
                <a:spcPts val="1000"/>
              </a:spcBef>
              <a:spcAft>
                <a:spcPts val="0"/>
              </a:spcAft>
              <a:buClr>
                <a:srgbClr val="ED7D31">
                  <a:lumMod val="75000"/>
                </a:srgbClr>
              </a:buClr>
              <a:buSzTx/>
              <a:buFont typeface="Arial" panose="020B0604020202020204" pitchFamily="34" charset="0"/>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نام : مینا شهمی زاد</a:t>
            </a:r>
          </a:p>
          <a:p>
            <a:pPr marL="457200" marR="0" lvl="0" indent="-457200" algn="r" defTabSz="457200" rtl="1" eaLnBrk="1" fontAlgn="auto" latinLnBrk="0" hangingPunct="1">
              <a:lnSpc>
                <a:spcPct val="150000"/>
              </a:lnSpc>
              <a:spcBef>
                <a:spcPts val="1000"/>
              </a:spcBef>
              <a:spcAft>
                <a:spcPts val="0"/>
              </a:spcAft>
              <a:buClr>
                <a:srgbClr val="ED7D31">
                  <a:lumMod val="75000"/>
                </a:srgbClr>
              </a:buClr>
              <a:buSzTx/>
              <a:buFont typeface="Arial" panose="020B0604020202020204" pitchFamily="34" charset="0"/>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مدرک : کارشناس مامایی</a:t>
            </a:r>
          </a:p>
          <a:p>
            <a:pPr marL="457200" marR="0" lvl="0" indent="-457200" algn="r" defTabSz="457200" rtl="1" eaLnBrk="1" fontAlgn="auto" latinLnBrk="0" hangingPunct="1">
              <a:lnSpc>
                <a:spcPct val="150000"/>
              </a:lnSpc>
              <a:spcBef>
                <a:spcPts val="1000"/>
              </a:spcBef>
              <a:spcAft>
                <a:spcPts val="0"/>
              </a:spcAft>
              <a:buClr>
                <a:srgbClr val="ED7D31">
                  <a:lumMod val="75000"/>
                </a:srgbClr>
              </a:buClr>
              <a:buSzTx/>
              <a:buFont typeface="Arial" panose="020B0604020202020204" pitchFamily="34" charset="0"/>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موقعیت اشتغال : مربی آموزشگاه بهورزی </a:t>
            </a:r>
            <a:endPar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endParaRPr>
          </a:p>
          <a:p>
            <a:pPr marL="342900" marR="0" lvl="0" indent="-342900" algn="r" defTabSz="457200" rtl="1" eaLnBrk="1" fontAlgn="auto" latinLnBrk="0" hangingPunct="1">
              <a:lnSpc>
                <a:spcPct val="150000"/>
              </a:lnSpc>
              <a:spcBef>
                <a:spcPts val="1000"/>
              </a:spcBef>
              <a:spcAft>
                <a:spcPts val="0"/>
              </a:spcAft>
              <a:buClr>
                <a:srgbClr val="5B9BD5"/>
              </a:buClr>
              <a:buSzTx/>
              <a:buFont typeface="Wingdings 3" charset="2"/>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مرکز آموزش بهورزی شهرستان بهشهر</a:t>
            </a:r>
          </a:p>
          <a:p>
            <a:pPr marL="342900" marR="0" lvl="0" indent="-342900" algn="r" defTabSz="457200" rtl="1" eaLnBrk="1" fontAlgn="auto" latinLnBrk="0" hangingPunct="1">
              <a:lnSpc>
                <a:spcPct val="150000"/>
              </a:lnSpc>
              <a:spcBef>
                <a:spcPts val="1000"/>
              </a:spcBef>
              <a:spcAft>
                <a:spcPts val="0"/>
              </a:spcAft>
              <a:buClr>
                <a:srgbClr val="5B9BD5"/>
              </a:buClr>
              <a:buSzTx/>
              <a:buFont typeface="Wingdings 3" charset="2"/>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دانشگاه علوم پزشکی و خدمات بهداشتی درمانی مازندران</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p:txBody>
      </p:sp>
      <p:pic>
        <p:nvPicPr>
          <p:cNvPr id="9" name="Picture 2" descr="H:\اسکن مدارک\100060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6554" y="1985135"/>
            <a:ext cx="1152525"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210087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508760"/>
            <a:ext cx="8869680" cy="5052060"/>
          </a:xfrm>
          <a:ln w="28575">
            <a:solidFill>
              <a:srgbClr val="C00000"/>
            </a:solidFill>
          </a:ln>
        </p:spPr>
        <p:txBody>
          <a:bodyPr anchor="ctr" anchorCtr="0">
            <a:normAutofit fontScale="92500" lnSpcReduction="20000"/>
          </a:bodyPr>
          <a:lstStyle/>
          <a:p>
            <a:r>
              <a:rPr lang="en-US" sz="2800" dirty="0"/>
              <a:t>My Brother, </a:t>
            </a:r>
            <a:r>
              <a:rPr lang="en-US" sz="2800" dirty="0" smtClean="0"/>
              <a:t> the </a:t>
            </a:r>
            <a:r>
              <a:rPr lang="en-US" sz="2800" dirty="0"/>
              <a:t>Gentleman </a:t>
            </a:r>
            <a:endParaRPr lang="en-US" sz="2800" dirty="0" smtClean="0"/>
          </a:p>
          <a:p>
            <a:r>
              <a:rPr lang="en-US" sz="2800" dirty="0" smtClean="0"/>
              <a:t>The </a:t>
            </a:r>
            <a:r>
              <a:rPr lang="en-US" sz="2800" dirty="0"/>
              <a:t>story of Sir Walter Raleigh, who spread his cloak on the ground to keep Queen Elizabeth from the </a:t>
            </a:r>
            <a:r>
              <a:rPr lang="en-US" sz="2800" b="1" u="sng" dirty="0">
                <a:solidFill>
                  <a:srgbClr val="002060"/>
                </a:solidFill>
              </a:rPr>
              <a:t>hardship</a:t>
            </a:r>
            <a:r>
              <a:rPr lang="en-US" sz="2800" dirty="0"/>
              <a:t> of crossing a muddy puddle, can </a:t>
            </a:r>
            <a:r>
              <a:rPr lang="en-US" sz="2800" b="1" u="sng" dirty="0">
                <a:solidFill>
                  <a:srgbClr val="002060"/>
                </a:solidFill>
              </a:rPr>
              <a:t>qualify</a:t>
            </a:r>
            <a:r>
              <a:rPr lang="en-US" sz="2800" dirty="0"/>
              <a:t> that nobleman for an award as a man of </a:t>
            </a:r>
            <a:r>
              <a:rPr lang="en-US" sz="2800" b="1" u="sng" dirty="0">
                <a:solidFill>
                  <a:srgbClr val="002060"/>
                </a:solidFill>
              </a:rPr>
              <a:t>tact</a:t>
            </a:r>
            <a:r>
              <a:rPr lang="en-US" sz="2800" dirty="0"/>
              <a:t> and good breeding. My brother Kenny, a </a:t>
            </a:r>
            <a:r>
              <a:rPr lang="en-US" sz="2800" b="1" u="sng" dirty="0">
                <a:solidFill>
                  <a:srgbClr val="002060"/>
                </a:solidFill>
              </a:rPr>
              <a:t>bachelor</a:t>
            </a:r>
            <a:r>
              <a:rPr lang="en-US" sz="2800" dirty="0"/>
              <a:t> with a </a:t>
            </a:r>
            <a:r>
              <a:rPr lang="en-US" sz="2800" b="1" u="sng" dirty="0">
                <a:solidFill>
                  <a:srgbClr val="002060"/>
                </a:solidFill>
              </a:rPr>
              <a:t>keen</a:t>
            </a:r>
            <a:r>
              <a:rPr lang="en-US" sz="2800" dirty="0"/>
              <a:t> interest in history, was impressed by that anecdote and thought he might demonstrate his excellent upbringing in a parallel situation. Accordingly he decided to </a:t>
            </a:r>
            <a:r>
              <a:rPr lang="en-US" sz="2800" b="1" u="sng" dirty="0">
                <a:solidFill>
                  <a:srgbClr val="002060"/>
                </a:solidFill>
              </a:rPr>
              <a:t>abandon</a:t>
            </a:r>
            <a:r>
              <a:rPr lang="en-US" sz="2800" dirty="0"/>
              <a:t> his subway seat in favor of a woman standing nearby. </a:t>
            </a:r>
            <a:endParaRPr lang="en-US" sz="2800" b="1" dirty="0"/>
          </a:p>
        </p:txBody>
      </p:sp>
      <p:sp>
        <p:nvSpPr>
          <p:cNvPr id="4" name="Content Placeholder 3"/>
          <p:cNvSpPr>
            <a:spLocks noGrp="1"/>
          </p:cNvSpPr>
          <p:nvPr>
            <p:ph sz="half" idx="2"/>
          </p:nvPr>
        </p:nvSpPr>
        <p:spPr>
          <a:xfrm>
            <a:off x="9761220" y="1508760"/>
            <a:ext cx="2125981" cy="5052060"/>
          </a:xfrm>
          <a:ln w="25400">
            <a:solidFill>
              <a:schemeClr val="accent6">
                <a:lumMod val="50000"/>
              </a:schemeClr>
            </a:solidFill>
          </a:ln>
        </p:spPr>
        <p:txBody>
          <a:bodyPr anchor="ctr" anchorCtr="0">
            <a:normAutofit fontScale="92500" lnSpcReduction="20000"/>
          </a:bodyPr>
          <a:lstStyle/>
          <a:p>
            <a:r>
              <a:rPr lang="en-US" dirty="0" smtClean="0"/>
              <a:t>Abandon</a:t>
            </a:r>
          </a:p>
          <a:p>
            <a:r>
              <a:rPr lang="en-US" dirty="0" smtClean="0"/>
              <a:t>Keen</a:t>
            </a:r>
          </a:p>
          <a:p>
            <a:r>
              <a:rPr lang="en-US" dirty="0" smtClean="0"/>
              <a:t>Bachelor</a:t>
            </a:r>
          </a:p>
          <a:p>
            <a:r>
              <a:rPr lang="en-US" dirty="0" smtClean="0"/>
              <a:t>Tact</a:t>
            </a:r>
          </a:p>
          <a:p>
            <a:r>
              <a:rPr lang="en-US" dirty="0" smtClean="0"/>
              <a:t>Qualify</a:t>
            </a:r>
          </a:p>
          <a:p>
            <a:r>
              <a:rPr lang="en-US" dirty="0" smtClean="0"/>
              <a:t>Hardship</a:t>
            </a:r>
          </a:p>
          <a:p>
            <a:r>
              <a:rPr lang="en-US" dirty="0" smtClean="0"/>
              <a:t>Vacant</a:t>
            </a:r>
          </a:p>
          <a:p>
            <a:r>
              <a:rPr lang="en-US" dirty="0" smtClean="0"/>
              <a:t>Gallant</a:t>
            </a:r>
          </a:p>
          <a:p>
            <a:r>
              <a:rPr lang="en-US" dirty="0" smtClean="0"/>
              <a:t>Data</a:t>
            </a:r>
          </a:p>
          <a:p>
            <a:r>
              <a:rPr lang="en-US" dirty="0" smtClean="0"/>
              <a:t>Oath</a:t>
            </a:r>
          </a:p>
          <a:p>
            <a:r>
              <a:rPr lang="en-US" dirty="0" smtClean="0"/>
              <a:t>Jealous</a:t>
            </a:r>
          </a:p>
          <a:p>
            <a:r>
              <a:rPr lang="en-US" sz="1700" dirty="0" smtClean="0"/>
              <a:t>unaccustomed</a:t>
            </a:r>
            <a:endParaRPr lang="en-US" sz="1700"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10908" y="362948"/>
            <a:ext cx="487363" cy="487363"/>
          </a:xfrm>
          <a:prstGeom prst="rect">
            <a:avLst/>
          </a:prstGeom>
        </p:spPr>
      </p:pic>
    </p:spTree>
    <p:extLst>
      <p:ext uri="{BB962C8B-B14F-4D97-AF65-F5344CB8AC3E}">
        <p14:creationId xmlns:p14="http://schemas.microsoft.com/office/powerpoint/2010/main" val="2839609853"/>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20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508760"/>
            <a:ext cx="8869680" cy="5052060"/>
          </a:xfrm>
          <a:ln w="28575">
            <a:solidFill>
              <a:srgbClr val="C00000"/>
            </a:solidFill>
          </a:ln>
        </p:spPr>
        <p:txBody>
          <a:bodyPr anchor="ctr" anchorCtr="0">
            <a:normAutofit fontScale="92500" lnSpcReduction="20000"/>
          </a:bodyPr>
          <a:lstStyle/>
          <a:p>
            <a:r>
              <a:rPr lang="en-US" sz="2800" dirty="0"/>
              <a:t>Although </a:t>
            </a:r>
            <a:r>
              <a:rPr lang="en-US" sz="2800" b="1" u="sng" dirty="0">
                <a:solidFill>
                  <a:srgbClr val="FEFFFF"/>
                </a:solidFill>
              </a:rPr>
              <a:t>unaccustomed</a:t>
            </a:r>
            <a:r>
              <a:rPr lang="en-US" sz="2800" dirty="0"/>
              <a:t> to such generous treatment, the young woman was pleased to accept Kenny's kind offer. However, her</a:t>
            </a:r>
            <a:r>
              <a:rPr lang="en-US" sz="2800" b="1" u="sng" dirty="0">
                <a:solidFill>
                  <a:srgbClr val="002060"/>
                </a:solidFill>
              </a:rPr>
              <a:t> </a:t>
            </a:r>
            <a:r>
              <a:rPr lang="en-US" sz="2800" b="1" u="sng" dirty="0">
                <a:solidFill>
                  <a:srgbClr val="FEFFFF"/>
                </a:solidFill>
              </a:rPr>
              <a:t>jealous</a:t>
            </a:r>
            <a:r>
              <a:rPr lang="en-US" sz="2800" b="1" u="sng" dirty="0">
                <a:solidFill>
                  <a:srgbClr val="002060"/>
                </a:solidFill>
              </a:rPr>
              <a:t> </a:t>
            </a:r>
            <a:r>
              <a:rPr lang="en-US" sz="2800" dirty="0"/>
              <a:t>boyfriend swore an </a:t>
            </a:r>
            <a:r>
              <a:rPr lang="en-US" sz="2800" b="1" u="sng" dirty="0">
                <a:solidFill>
                  <a:srgbClr val="FEFFFF"/>
                </a:solidFill>
              </a:rPr>
              <a:t>oath</a:t>
            </a:r>
            <a:r>
              <a:rPr lang="en-US" sz="2800" dirty="0"/>
              <a:t> under his breath because he thought my brother was flirting with his girlfriend. I don't have any </a:t>
            </a:r>
            <a:r>
              <a:rPr lang="en-US" sz="2800" b="1" u="sng" dirty="0">
                <a:solidFill>
                  <a:srgbClr val="FEFFFF"/>
                </a:solidFill>
              </a:rPr>
              <a:t>data</a:t>
            </a:r>
            <a:r>
              <a:rPr lang="en-US" sz="2800" dirty="0"/>
              <a:t> on the number of young men who get into similar trouble as a result of a </a:t>
            </a:r>
            <a:r>
              <a:rPr lang="en-US" sz="2800" b="1" u="sng" dirty="0">
                <a:solidFill>
                  <a:srgbClr val="FEFFFF"/>
                </a:solidFill>
              </a:rPr>
              <a:t>gallant</a:t>
            </a:r>
            <a:r>
              <a:rPr lang="en-US" sz="2800" dirty="0"/>
              <a:t> gesture, but it's probably one in a thousand. Poor Kenny! He pointed to the now vacant seat. </a:t>
            </a:r>
            <a:endParaRPr lang="en-US" sz="2800" b="1" dirty="0"/>
          </a:p>
        </p:txBody>
      </p:sp>
      <p:sp>
        <p:nvSpPr>
          <p:cNvPr id="4" name="Content Placeholder 3"/>
          <p:cNvSpPr>
            <a:spLocks noGrp="1"/>
          </p:cNvSpPr>
          <p:nvPr>
            <p:ph sz="half" idx="2"/>
          </p:nvPr>
        </p:nvSpPr>
        <p:spPr>
          <a:xfrm>
            <a:off x="9761220" y="1508760"/>
            <a:ext cx="2125981" cy="5052060"/>
          </a:xfrm>
          <a:ln w="25400">
            <a:solidFill>
              <a:schemeClr val="accent6">
                <a:lumMod val="50000"/>
              </a:schemeClr>
            </a:solidFill>
          </a:ln>
        </p:spPr>
        <p:txBody>
          <a:bodyPr anchor="ctr" anchorCtr="0">
            <a:normAutofit fontScale="92500" lnSpcReduction="20000"/>
          </a:bodyPr>
          <a:lstStyle/>
          <a:p>
            <a:r>
              <a:rPr lang="en-US" dirty="0" smtClean="0"/>
              <a:t>Abandon</a:t>
            </a:r>
          </a:p>
          <a:p>
            <a:r>
              <a:rPr lang="en-US" dirty="0" smtClean="0"/>
              <a:t>Keen</a:t>
            </a:r>
          </a:p>
          <a:p>
            <a:r>
              <a:rPr lang="en-US" dirty="0" smtClean="0"/>
              <a:t>Bachelor</a:t>
            </a:r>
          </a:p>
          <a:p>
            <a:r>
              <a:rPr lang="en-US" dirty="0" smtClean="0"/>
              <a:t>Tact</a:t>
            </a:r>
          </a:p>
          <a:p>
            <a:r>
              <a:rPr lang="en-US" dirty="0" smtClean="0"/>
              <a:t>Qualify</a:t>
            </a:r>
          </a:p>
          <a:p>
            <a:r>
              <a:rPr lang="en-US" dirty="0" smtClean="0"/>
              <a:t>Hardship</a:t>
            </a:r>
          </a:p>
          <a:p>
            <a:r>
              <a:rPr lang="en-US" dirty="0" smtClean="0"/>
              <a:t>Vacant</a:t>
            </a:r>
          </a:p>
          <a:p>
            <a:r>
              <a:rPr lang="en-US" dirty="0" smtClean="0"/>
              <a:t>Gallant</a:t>
            </a:r>
          </a:p>
          <a:p>
            <a:r>
              <a:rPr lang="en-US" dirty="0" smtClean="0"/>
              <a:t>Data</a:t>
            </a:r>
          </a:p>
          <a:p>
            <a:r>
              <a:rPr lang="en-US" dirty="0" smtClean="0"/>
              <a:t>Oath</a:t>
            </a:r>
          </a:p>
          <a:p>
            <a:r>
              <a:rPr lang="en-US" dirty="0" smtClean="0"/>
              <a:t>Jealous</a:t>
            </a:r>
          </a:p>
          <a:p>
            <a:r>
              <a:rPr lang="en-US" sz="1700" dirty="0" smtClean="0"/>
              <a:t>unaccustomed</a:t>
            </a:r>
            <a:endParaRPr lang="en-US" sz="1700"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extLst>
              <a:ext uri="{BEBA8EAE-BF5A-486C-A8C5-ECC9F3942E4B}">
                <a14:imgProps xmlns:a14="http://schemas.microsoft.com/office/drawing/2010/main">
                  <a14:imgLayer r:embed="rId5">
                    <a14:imgEffect>
                      <a14:artisticGlowEdges/>
                    </a14:imgEffect>
                  </a14:imgLayer>
                </a14:imgProps>
              </a:ext>
            </a:extLst>
          </a:blip>
          <a:stretch>
            <a:fillRect/>
          </a:stretch>
        </p:blipFill>
        <p:spPr>
          <a:xfrm>
            <a:off x="11115237" y="281210"/>
            <a:ext cx="487363" cy="487363"/>
          </a:xfrm>
          <a:prstGeom prst="rect">
            <a:avLst/>
          </a:prstGeom>
        </p:spPr>
      </p:pic>
    </p:spTree>
    <p:extLst>
      <p:ext uri="{BB962C8B-B14F-4D97-AF65-F5344CB8AC3E}">
        <p14:creationId xmlns:p14="http://schemas.microsoft.com/office/powerpoint/2010/main" val="3406175839"/>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1636" fill="hold"/>
                                        <p:tgtEl>
                                          <p:spTgt spid="5"/>
                                        </p:tgtEl>
                                      </p:cBhvr>
                                    </p:cmd>
                                  </p:childTnLst>
                                </p:cTn>
                              </p:par>
                            </p:childTnLst>
                          </p:cTn>
                        </p:par>
                      </p:childTnLst>
                    </p:cTn>
                  </p:par>
                </p:childTnLst>
              </p:cTn>
              <p:nextCondLst>
                <p:cond evt="onClick" delay="0">
                  <p:tgtEl>
                    <p:spTgt spid="5"/>
                  </p:tgtEl>
                </p:cond>
              </p:nextCondLst>
            </p:seq>
            <p:audio>
              <p:cMediaNode vol="80000">
                <p:cTn id="16" fill="hold" display="0">
                  <p:stCondLst>
                    <p:cond delay="indefinite"/>
                  </p:stCondLst>
                  <p:endCondLst>
                    <p:cond evt="onStopAudio" delay="0">
                      <p:tgtEl>
                        <p:sldTgt/>
                      </p:tgtEl>
                    </p:cond>
                  </p:endCondLst>
                </p:cTn>
                <p:tgtEl>
                  <p:spTgt spid="5"/>
                </p:tgtEl>
              </p:cMediaNode>
            </p:audio>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508760"/>
            <a:ext cx="8869680" cy="5052060"/>
          </a:xfrm>
          <a:ln w="28575">
            <a:solidFill>
              <a:srgbClr val="C00000"/>
            </a:solidFill>
          </a:ln>
        </p:spPr>
        <p:txBody>
          <a:bodyPr anchor="ctr" anchorCtr="0">
            <a:normAutofit fontScale="92500" lnSpcReduction="20000"/>
          </a:bodyPr>
          <a:lstStyle/>
          <a:p>
            <a:r>
              <a:rPr lang="en-US" sz="2800" dirty="0"/>
              <a:t>Although </a:t>
            </a:r>
            <a:r>
              <a:rPr lang="en-US" sz="2800" b="1" u="sng" dirty="0">
                <a:solidFill>
                  <a:srgbClr val="002060"/>
                </a:solidFill>
              </a:rPr>
              <a:t>unaccustomed</a:t>
            </a:r>
            <a:r>
              <a:rPr lang="en-US" sz="2800" dirty="0"/>
              <a:t> to such generous treatment, the young woman was pleased to accept Kenny's kind offer. However, her</a:t>
            </a:r>
            <a:r>
              <a:rPr lang="en-US" sz="2800" b="1" u="sng" dirty="0">
                <a:solidFill>
                  <a:srgbClr val="002060"/>
                </a:solidFill>
              </a:rPr>
              <a:t> jealous </a:t>
            </a:r>
            <a:r>
              <a:rPr lang="en-US" sz="2800" dirty="0"/>
              <a:t>boyfriend swore an </a:t>
            </a:r>
            <a:r>
              <a:rPr lang="en-US" sz="2800" b="1" u="sng" dirty="0">
                <a:solidFill>
                  <a:srgbClr val="002060"/>
                </a:solidFill>
              </a:rPr>
              <a:t>oath</a:t>
            </a:r>
            <a:r>
              <a:rPr lang="en-US" sz="2800" dirty="0"/>
              <a:t> under his breath because he thought my brother was flirting with his girlfriend. I don't have any </a:t>
            </a:r>
            <a:r>
              <a:rPr lang="en-US" sz="2800" b="1" u="sng" dirty="0">
                <a:solidFill>
                  <a:srgbClr val="002060"/>
                </a:solidFill>
              </a:rPr>
              <a:t>data</a:t>
            </a:r>
            <a:r>
              <a:rPr lang="en-US" sz="2800" dirty="0"/>
              <a:t> on the number of young men who get into similar trouble as a result of a </a:t>
            </a:r>
            <a:r>
              <a:rPr lang="en-US" sz="2800" b="1" u="sng" dirty="0">
                <a:solidFill>
                  <a:srgbClr val="002060"/>
                </a:solidFill>
              </a:rPr>
              <a:t>gallant</a:t>
            </a:r>
            <a:r>
              <a:rPr lang="en-US" sz="2800" dirty="0"/>
              <a:t> gesture, but it's probably one in a thousand. Poor Kenny! He pointed to the now vacant seat. </a:t>
            </a:r>
            <a:endParaRPr lang="en-US" sz="2800" b="1" dirty="0"/>
          </a:p>
        </p:txBody>
      </p:sp>
      <p:sp>
        <p:nvSpPr>
          <p:cNvPr id="4" name="Content Placeholder 3"/>
          <p:cNvSpPr>
            <a:spLocks noGrp="1"/>
          </p:cNvSpPr>
          <p:nvPr>
            <p:ph sz="half" idx="2"/>
          </p:nvPr>
        </p:nvSpPr>
        <p:spPr>
          <a:xfrm>
            <a:off x="9761220" y="1508760"/>
            <a:ext cx="2125981" cy="5052060"/>
          </a:xfrm>
          <a:ln w="25400">
            <a:solidFill>
              <a:schemeClr val="accent6">
                <a:lumMod val="50000"/>
              </a:schemeClr>
            </a:solidFill>
          </a:ln>
        </p:spPr>
        <p:txBody>
          <a:bodyPr anchor="ctr" anchorCtr="0">
            <a:normAutofit fontScale="92500" lnSpcReduction="20000"/>
          </a:bodyPr>
          <a:lstStyle/>
          <a:p>
            <a:r>
              <a:rPr lang="en-US" dirty="0" smtClean="0"/>
              <a:t>Abandon</a:t>
            </a:r>
          </a:p>
          <a:p>
            <a:r>
              <a:rPr lang="en-US" dirty="0" smtClean="0"/>
              <a:t>Keen</a:t>
            </a:r>
          </a:p>
          <a:p>
            <a:r>
              <a:rPr lang="en-US" dirty="0" smtClean="0"/>
              <a:t>Bachelor</a:t>
            </a:r>
          </a:p>
          <a:p>
            <a:r>
              <a:rPr lang="en-US" dirty="0" smtClean="0"/>
              <a:t>Tact</a:t>
            </a:r>
          </a:p>
          <a:p>
            <a:r>
              <a:rPr lang="en-US" dirty="0" smtClean="0"/>
              <a:t>Qualify</a:t>
            </a:r>
          </a:p>
          <a:p>
            <a:r>
              <a:rPr lang="en-US" dirty="0" smtClean="0"/>
              <a:t>Hardship</a:t>
            </a:r>
          </a:p>
          <a:p>
            <a:r>
              <a:rPr lang="en-US" dirty="0" smtClean="0"/>
              <a:t>Vacant</a:t>
            </a:r>
          </a:p>
          <a:p>
            <a:r>
              <a:rPr lang="en-US" dirty="0" smtClean="0"/>
              <a:t>Gallant</a:t>
            </a:r>
          </a:p>
          <a:p>
            <a:r>
              <a:rPr lang="en-US" dirty="0" smtClean="0"/>
              <a:t>Data</a:t>
            </a:r>
          </a:p>
          <a:p>
            <a:r>
              <a:rPr lang="en-US" dirty="0" smtClean="0"/>
              <a:t>Oath</a:t>
            </a:r>
          </a:p>
          <a:p>
            <a:r>
              <a:rPr lang="en-US" dirty="0" smtClean="0"/>
              <a:t>Jealous</a:t>
            </a:r>
          </a:p>
          <a:p>
            <a:r>
              <a:rPr lang="en-US" sz="1700" dirty="0" smtClean="0"/>
              <a:t>unaccustomed</a:t>
            </a:r>
            <a:endParaRPr lang="en-US" sz="1700"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871556" y="293322"/>
            <a:ext cx="487363" cy="487363"/>
          </a:xfrm>
          <a:prstGeom prst="rect">
            <a:avLst/>
          </a:prstGeom>
        </p:spPr>
      </p:pic>
    </p:spTree>
    <p:extLst>
      <p:ext uri="{BB962C8B-B14F-4D97-AF65-F5344CB8AC3E}">
        <p14:creationId xmlns:p14="http://schemas.microsoft.com/office/powerpoint/2010/main" val="650430553"/>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969"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304365"/>
            <a:ext cx="10509529" cy="5365375"/>
          </a:xfrm>
        </p:spPr>
        <p:txBody>
          <a:bodyPr>
            <a:normAutofit/>
          </a:bodyPr>
          <a:lstStyle/>
          <a:p>
            <a:pPr marL="0" indent="0">
              <a:buNone/>
            </a:pPr>
            <a:r>
              <a:rPr lang="en-US" sz="3200" dirty="0" smtClean="0">
                <a:solidFill>
                  <a:srgbClr val="C00000"/>
                </a:solidFill>
              </a:rPr>
              <a:t>word’s you need in this file </a:t>
            </a:r>
            <a:r>
              <a:rPr lang="en-US" sz="2800" b="1" dirty="0" smtClean="0">
                <a:solidFill>
                  <a:srgbClr val="C00000"/>
                </a:solidFill>
              </a:rPr>
              <a:t>:</a:t>
            </a:r>
          </a:p>
          <a:p>
            <a:pPr marL="0" indent="0">
              <a:buNone/>
            </a:pPr>
            <a:endParaRPr lang="en-US" dirty="0"/>
          </a:p>
          <a:p>
            <a:r>
              <a:rPr lang="en-US" sz="3000" b="1" dirty="0">
                <a:latin typeface="Arial Black" panose="020B0A04020102020204" pitchFamily="34" charset="0"/>
              </a:rPr>
              <a:t>smog</a:t>
            </a:r>
            <a:r>
              <a:rPr lang="en-US" dirty="0"/>
              <a:t> - n. </a:t>
            </a:r>
            <a:r>
              <a:rPr lang="en-US" sz="2600" b="1" dirty="0"/>
              <a:t>fog mixed with smoke : a cloud of dirty air from cars, factories, etc., that is usually found in </a:t>
            </a:r>
            <a:r>
              <a:rPr lang="en-US" sz="2600" b="1" dirty="0" smtClean="0"/>
              <a:t>cities</a:t>
            </a:r>
          </a:p>
          <a:p>
            <a:pPr marL="0" indent="0">
              <a:buNone/>
            </a:pPr>
            <a:endParaRPr lang="en-US" dirty="0"/>
          </a:p>
          <a:p>
            <a:r>
              <a:rPr lang="en-US" sz="3000" b="1" dirty="0">
                <a:latin typeface="Arial Black" panose="020B0A04020102020204" pitchFamily="34" charset="0"/>
              </a:rPr>
              <a:t>asthmatic</a:t>
            </a:r>
            <a:r>
              <a:rPr lang="en-US" dirty="0"/>
              <a:t> - n. </a:t>
            </a:r>
            <a:r>
              <a:rPr lang="en-US" sz="2600" b="1" dirty="0"/>
              <a:t>relating to or suffering from asthma (a physical condition that makes it difficult for someone to breathe)</a:t>
            </a:r>
          </a:p>
          <a:p>
            <a:pPr marL="0" indent="0">
              <a:buNone/>
            </a:pPr>
            <a:endParaRPr lang="en-US" sz="2600" b="1" dirty="0"/>
          </a:p>
          <a:p>
            <a:r>
              <a:rPr lang="en-US" sz="3000" b="1" dirty="0">
                <a:latin typeface="Arial Black" panose="020B0A04020102020204" pitchFamily="34" charset="0"/>
              </a:rPr>
              <a:t>park</a:t>
            </a:r>
            <a:r>
              <a:rPr lang="en-US" sz="2600" b="1" dirty="0"/>
              <a:t> - </a:t>
            </a:r>
            <a:r>
              <a:rPr lang="en-US" sz="2000" dirty="0"/>
              <a:t>n</a:t>
            </a:r>
            <a:r>
              <a:rPr lang="en-US" sz="2600" b="1" dirty="0"/>
              <a:t>. a piece of public land in or near a city that is kept free of houses and other buildings and can be used for pleasure and exercise</a:t>
            </a:r>
          </a:p>
          <a:p>
            <a:pPr marL="0" indent="0">
              <a:buNone/>
            </a:pPr>
            <a:endParaRPr lang="en-US" sz="2600" b="1"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60929" y="279119"/>
            <a:ext cx="487363" cy="487363"/>
          </a:xfrm>
          <a:prstGeom prst="rect">
            <a:avLst/>
          </a:prstGeom>
        </p:spPr>
      </p:pic>
    </p:spTree>
    <p:extLst>
      <p:ext uri="{BB962C8B-B14F-4D97-AF65-F5344CB8AC3E}">
        <p14:creationId xmlns:p14="http://schemas.microsoft.com/office/powerpoint/2010/main" val="2993058053"/>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61095" fill="hold"/>
                                        <p:tgtEl>
                                          <p:spTgt spid="4"/>
                                        </p:tgtEl>
                                      </p:cBhvr>
                                    </p:cmd>
                                  </p:childTnLst>
                                </p:cTn>
                              </p:par>
                            </p:childTnLst>
                          </p:cTn>
                        </p:par>
                      </p:childTnLst>
                    </p:cTn>
                  </p:par>
                </p:childTnLst>
              </p:cTn>
              <p:nextCondLst>
                <p:cond evt="onClick" delay="0">
                  <p:tgtEl>
                    <p:spTgt spid="4"/>
                  </p:tgtEl>
                </p:cond>
              </p:nextCondLst>
            </p:seq>
            <p:audio>
              <p:cMediaNode vol="80000">
                <p:cTn id="26"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161143"/>
            <a:ext cx="10509529" cy="5508597"/>
          </a:xfrm>
        </p:spPr>
        <p:txBody>
          <a:bodyPr>
            <a:normAutofit/>
          </a:bodyPr>
          <a:lstStyle/>
          <a:p>
            <a:pPr marL="0" indent="0">
              <a:buNone/>
            </a:pPr>
            <a:r>
              <a:rPr lang="en-US" sz="3200" dirty="0" smtClean="0">
                <a:solidFill>
                  <a:srgbClr val="C00000"/>
                </a:solidFill>
              </a:rPr>
              <a:t>word’s you need in this file </a:t>
            </a:r>
            <a:r>
              <a:rPr lang="en-US" sz="2800" b="1" dirty="0" smtClean="0">
                <a:solidFill>
                  <a:srgbClr val="C00000"/>
                </a:solidFill>
              </a:rPr>
              <a:t>:</a:t>
            </a:r>
          </a:p>
          <a:p>
            <a:pPr lvl="0">
              <a:buClr>
                <a:srgbClr val="A53010"/>
              </a:buClr>
            </a:pPr>
            <a:r>
              <a:rPr lang="en-US" sz="3200" b="1" dirty="0" smtClean="0">
                <a:solidFill>
                  <a:prstClr val="black">
                    <a:lumMod val="75000"/>
                    <a:lumOff val="25000"/>
                  </a:prstClr>
                </a:solidFill>
              </a:rPr>
              <a:t>nest</a:t>
            </a:r>
            <a:r>
              <a:rPr lang="en-US" sz="1700" dirty="0">
                <a:solidFill>
                  <a:prstClr val="black">
                    <a:lumMod val="75000"/>
                    <a:lumOff val="25000"/>
                  </a:prstClr>
                </a:solidFill>
              </a:rPr>
              <a:t> - v. </a:t>
            </a:r>
            <a:r>
              <a:rPr lang="en-US" sz="2800" dirty="0">
                <a:solidFill>
                  <a:prstClr val="black">
                    <a:lumMod val="75000"/>
                    <a:lumOff val="25000"/>
                  </a:prstClr>
                </a:solidFill>
              </a:rPr>
              <a:t>to build or live in a nest</a:t>
            </a:r>
          </a:p>
          <a:p>
            <a:pPr marL="0" lvl="0" indent="0">
              <a:buClr>
                <a:srgbClr val="A53010"/>
              </a:buClr>
              <a:buNone/>
            </a:pPr>
            <a:endParaRPr lang="en-US" sz="1700" dirty="0">
              <a:solidFill>
                <a:prstClr val="black">
                  <a:lumMod val="75000"/>
                  <a:lumOff val="25000"/>
                </a:prstClr>
              </a:solidFill>
            </a:endParaRPr>
          </a:p>
          <a:p>
            <a:pPr lvl="0">
              <a:lnSpc>
                <a:spcPct val="150000"/>
              </a:lnSpc>
              <a:buClr>
                <a:srgbClr val="A53010"/>
              </a:buClr>
            </a:pPr>
            <a:r>
              <a:rPr lang="en-US" sz="3200" b="1" dirty="0">
                <a:solidFill>
                  <a:prstClr val="black">
                    <a:lumMod val="75000"/>
                    <a:lumOff val="25000"/>
                  </a:prstClr>
                </a:solidFill>
              </a:rPr>
              <a:t>undisturbed</a:t>
            </a:r>
            <a:r>
              <a:rPr lang="en-US" sz="1700" dirty="0">
                <a:solidFill>
                  <a:prstClr val="black">
                    <a:lumMod val="75000"/>
                    <a:lumOff val="25000"/>
                  </a:prstClr>
                </a:solidFill>
              </a:rPr>
              <a:t> - adj. </a:t>
            </a:r>
            <a:r>
              <a:rPr lang="en-US" sz="2800" dirty="0">
                <a:solidFill>
                  <a:prstClr val="black">
                    <a:lumMod val="75000"/>
                    <a:lumOff val="25000"/>
                  </a:prstClr>
                </a:solidFill>
              </a:rPr>
              <a:t>not moved, changed, touched, etc., by anyone or anything</a:t>
            </a:r>
          </a:p>
          <a:p>
            <a:pPr lvl="0">
              <a:buClr>
                <a:srgbClr val="A53010"/>
              </a:buClr>
            </a:pPr>
            <a:r>
              <a:rPr lang="en-US" sz="3200" b="1" dirty="0">
                <a:solidFill>
                  <a:prstClr val="black">
                    <a:lumMod val="75000"/>
                    <a:lumOff val="25000"/>
                  </a:prstClr>
                </a:solidFill>
              </a:rPr>
              <a:t>catastrophic</a:t>
            </a:r>
            <a:r>
              <a:rPr lang="en-US" sz="1700" dirty="0">
                <a:solidFill>
                  <a:prstClr val="black">
                    <a:lumMod val="75000"/>
                    <a:lumOff val="25000"/>
                  </a:prstClr>
                </a:solidFill>
              </a:rPr>
              <a:t> - adj. </a:t>
            </a:r>
            <a:r>
              <a:rPr lang="en-US" sz="2800" dirty="0">
                <a:solidFill>
                  <a:prstClr val="black">
                    <a:lumMod val="75000"/>
                    <a:lumOff val="25000"/>
                  </a:prstClr>
                </a:solidFill>
              </a:rPr>
              <a:t>a terrible disaster</a:t>
            </a:r>
          </a:p>
          <a:p>
            <a:pPr lvl="0">
              <a:buClr>
                <a:srgbClr val="A53010"/>
              </a:buClr>
            </a:pPr>
            <a:r>
              <a:rPr lang="en-US" sz="3200" b="1" dirty="0">
                <a:solidFill>
                  <a:prstClr val="black">
                    <a:lumMod val="75000"/>
                    <a:lumOff val="25000"/>
                  </a:prstClr>
                </a:solidFill>
              </a:rPr>
              <a:t>silver lining</a:t>
            </a:r>
            <a:r>
              <a:rPr lang="en-US" sz="1700" dirty="0">
                <a:solidFill>
                  <a:prstClr val="black">
                    <a:lumMod val="75000"/>
                    <a:lumOff val="25000"/>
                  </a:prstClr>
                </a:solidFill>
              </a:rPr>
              <a:t> - </a:t>
            </a:r>
            <a:r>
              <a:rPr lang="en-US" sz="2800" dirty="0">
                <a:solidFill>
                  <a:prstClr val="black">
                    <a:lumMod val="75000"/>
                    <a:lumOff val="25000"/>
                  </a:prstClr>
                </a:solidFill>
              </a:rPr>
              <a:t>idiomatic expression. something good that can be found in a bad situation</a:t>
            </a:r>
          </a:p>
          <a:p>
            <a:pPr marL="0" lvl="0" indent="0">
              <a:buClr>
                <a:srgbClr val="A53010"/>
              </a:buClr>
              <a:buNone/>
            </a:pPr>
            <a:endParaRPr lang="en-US" sz="1700" dirty="0">
              <a:solidFill>
                <a:prstClr val="black">
                  <a:lumMod val="75000"/>
                  <a:lumOff val="25000"/>
                </a:prstClr>
              </a:solidFill>
            </a:endParaRPr>
          </a:p>
          <a:p>
            <a:pPr marL="0" indent="0">
              <a:buNone/>
            </a:pPr>
            <a:endParaRPr lang="en-US" sz="2600" b="1"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017248" y="279119"/>
            <a:ext cx="487363" cy="487363"/>
          </a:xfrm>
          <a:prstGeom prst="rect">
            <a:avLst/>
          </a:prstGeom>
        </p:spPr>
      </p:pic>
    </p:spTree>
    <p:extLst>
      <p:ext uri="{BB962C8B-B14F-4D97-AF65-F5344CB8AC3E}">
        <p14:creationId xmlns:p14="http://schemas.microsoft.com/office/powerpoint/2010/main" val="348964996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49345" fill="hold"/>
                                        <p:tgtEl>
                                          <p:spTgt spid="4"/>
                                        </p:tgtEl>
                                      </p:cBhvr>
                                    </p:cmd>
                                  </p:childTnLst>
                                </p:cTn>
                              </p:par>
                            </p:childTnLst>
                          </p:cTn>
                        </p:par>
                      </p:childTnLst>
                    </p:cTn>
                  </p:par>
                </p:childTnLst>
              </p:cTn>
              <p:nextCondLst>
                <p:cond evt="onClick" delay="0">
                  <p:tgtEl>
                    <p:spTgt spid="4"/>
                  </p:tgtEl>
                </p:cond>
              </p:nextCondLst>
            </p:seq>
            <p:audio>
              <p:cMediaNode vol="80000">
                <p:cTn id="32"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r>
              <a:rPr lang="en-US" sz="2600" dirty="0">
                <a:latin typeface="Arial Rounded MT Bold" panose="020F0704030504030204" pitchFamily="34" charset="0"/>
              </a:rPr>
              <a:t>Wednesday marked the 50th anniversary of Earth Day. American Gaylord Nelson launched the first Earth Day in 1970. His aim was to urge local action and increase people’s understanding of our planet and its environment</a:t>
            </a:r>
            <a:r>
              <a:rPr lang="en-US" sz="2600" dirty="0" smtClean="0">
                <a:latin typeface="Arial Rounded MT Bold" panose="020F0704030504030204" pitchFamily="34" charset="0"/>
              </a:rPr>
              <a:t>.</a:t>
            </a:r>
          </a:p>
          <a:p>
            <a:pPr marL="400050" lvl="1" indent="0">
              <a:buNone/>
            </a:pPr>
            <a:r>
              <a:rPr lang="en-US" sz="2600" dirty="0">
                <a:latin typeface="Arial Rounded MT Bold" panose="020F0704030504030204" pitchFamily="34" charset="0"/>
              </a:rPr>
              <a:t>The creation of Earth Day is widely considered the beginning of the modern environmental movement.</a:t>
            </a:r>
          </a:p>
          <a:p>
            <a:pPr marL="400050" lvl="1" indent="0">
              <a:buNone/>
            </a:pPr>
            <a:endParaRPr lang="en-US" sz="2600" dirty="0">
              <a:latin typeface="Arial Rounded MT Bold" panose="020F0704030504030204" pitchFamily="34" charset="0"/>
            </a:endParaRPr>
          </a:p>
          <a:p>
            <a:pPr marL="400050" lvl="1" indent="0">
              <a:buNone/>
            </a:pPr>
            <a:endParaRPr lang="en-US" sz="2600" dirty="0">
              <a:latin typeface="Arial Rounded MT Bold" panose="020F0704030504030204" pitchFamily="34" charset="0"/>
            </a:endParaRPr>
          </a:p>
          <a:p>
            <a:pPr marL="0" indent="0">
              <a:buNone/>
            </a:pPr>
            <a:endParaRPr lang="en-US" sz="2800" dirty="0"/>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017248" y="295835"/>
            <a:ext cx="487363" cy="487363"/>
          </a:xfrm>
          <a:prstGeom prst="rect">
            <a:avLst/>
          </a:prstGeom>
        </p:spPr>
      </p:pic>
    </p:spTree>
    <p:extLst>
      <p:ext uri="{BB962C8B-B14F-4D97-AF65-F5344CB8AC3E}">
        <p14:creationId xmlns:p14="http://schemas.microsoft.com/office/powerpoint/2010/main" val="2493842949"/>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7821" fill="hold"/>
                                        <p:tgtEl>
                                          <p:spTgt spid="4"/>
                                        </p:tgtEl>
                                      </p:cBhvr>
                                    </p:cmd>
                                  </p:childTnLst>
                                </p:cTn>
                              </p:par>
                            </p:childTnLst>
                          </p:cTn>
                        </p:par>
                      </p:childTnLst>
                    </p:cTn>
                  </p:par>
                </p:childTnLst>
              </p:cTn>
              <p:nextCondLst>
                <p:cond evt="onClick" delay="0">
                  <p:tgtEl>
                    <p:spTgt spid="4"/>
                  </p:tgtEl>
                </p:cond>
              </p:nextCondLst>
            </p:seq>
            <p:audio>
              <p:cMediaNode vol="80000">
                <p:cTn id="18"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a:t>
            </a:r>
            <a:r>
              <a:rPr lang="en-US" sz="2000" b="1" dirty="0" smtClean="0">
                <a:hlinkClick r:id="rId4" action="ppaction://hlinkfile"/>
              </a:rPr>
              <a:t>Listening and Reading</a:t>
            </a:r>
            <a:endParaRPr lang="en-US" sz="2000" b="1" dirty="0"/>
          </a:p>
        </p:txBody>
      </p:sp>
      <p:sp>
        <p:nvSpPr>
          <p:cNvPr id="3" name="Content Placeholder 2"/>
          <p:cNvSpPr>
            <a:spLocks noGrp="1"/>
          </p:cNvSpPr>
          <p:nvPr>
            <p:ph sz="half" idx="1"/>
          </p:nvPr>
        </p:nvSpPr>
        <p:spPr>
          <a:xfrm>
            <a:off x="995082" y="1183341"/>
            <a:ext cx="10509529" cy="5486399"/>
          </a:xfrm>
        </p:spPr>
        <p:txBody>
          <a:bodyPr>
            <a:normAutofit/>
          </a:bodyPr>
          <a:lstStyle/>
          <a:p>
            <a:pPr marL="0" indent="0">
              <a:buNone/>
            </a:pPr>
            <a:endParaRPr lang="en-US" dirty="0"/>
          </a:p>
          <a:p>
            <a:pPr marL="0" indent="0">
              <a:buNone/>
            </a:pPr>
            <a:r>
              <a:rPr lang="en-US" sz="2600" dirty="0">
                <a:latin typeface="Arial Rounded MT Bold" panose="020F0704030504030204" pitchFamily="34" charset="0"/>
              </a:rPr>
              <a:t>As climate </a:t>
            </a:r>
            <a:r>
              <a:rPr lang="en-US" sz="2600" dirty="0" smtClean="0">
                <a:latin typeface="Arial Rounded MT Bold" panose="020F0704030504030204" pitchFamily="34" charset="0"/>
              </a:rPr>
              <a:t>activities </a:t>
            </a:r>
            <a:r>
              <a:rPr lang="en-US" sz="2600" dirty="0">
                <a:latin typeface="Arial Rounded MT Bold" panose="020F0704030504030204" pitchFamily="34" charset="0"/>
              </a:rPr>
              <a:t>marked the event this year, an unplanned experiment is changing the planet.</a:t>
            </a:r>
          </a:p>
          <a:p>
            <a:pPr marL="0" indent="0">
              <a:buNone/>
            </a:pPr>
            <a:r>
              <a:rPr lang="en-US" sz="2600" dirty="0">
                <a:latin typeface="Arial Rounded MT Bold" panose="020F0704030504030204" pitchFamily="34" charset="0"/>
              </a:rPr>
              <a:t>Many people continue to stay at home to stop the spread of the new coronavirus. As a result, people are making less pollution, and the air has become cleaner.</a:t>
            </a:r>
          </a:p>
          <a:p>
            <a:pPr marL="0" indent="0">
              <a:buNone/>
            </a:pPr>
            <a:r>
              <a:rPr lang="en-US" sz="2600" dirty="0">
                <a:latin typeface="Arial Rounded MT Bold" panose="020F0704030504030204" pitchFamily="34" charset="0"/>
              </a:rPr>
              <a:t>Smog stopped covering New Delhi, one of the world’s most polluted cities. Nitrogen dioxide pollution in the northeastern United States has dropped 30 percent. Air pollution levels in Rome have dropped 49 percent compared to a year ago. Stars seem more visible at night.</a:t>
            </a:r>
          </a:p>
          <a:p>
            <a:pPr marL="0" indent="0">
              <a:buNone/>
            </a:pPr>
            <a:endParaRPr lang="en-US" sz="2600" dirty="0">
              <a:latin typeface="Arial Rounded MT Bold" panose="020F0704030504030204" pitchFamily="34" charset="0"/>
            </a:endParaRPr>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67663" y="389074"/>
            <a:ext cx="487363" cy="487363"/>
          </a:xfrm>
          <a:prstGeom prst="rect">
            <a:avLst/>
          </a:prstGeom>
        </p:spPr>
      </p:pic>
    </p:spTree>
    <p:extLst>
      <p:ext uri="{BB962C8B-B14F-4D97-AF65-F5344CB8AC3E}">
        <p14:creationId xmlns:p14="http://schemas.microsoft.com/office/powerpoint/2010/main" val="212991229"/>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48221" fill="hold"/>
                                        <p:tgtEl>
                                          <p:spTgt spid="4"/>
                                        </p:tgtEl>
                                      </p:cBhvr>
                                    </p:cmd>
                                  </p:childTnLst>
                                </p:cTn>
                              </p:par>
                            </p:childTnLst>
                          </p:cTn>
                        </p:par>
                      </p:childTnLst>
                    </p:cTn>
                  </p:par>
                </p:childTnLst>
              </p:cTn>
              <p:nextCondLst>
                <p:cond evt="onClick" delay="0">
                  <p:tgtEl>
                    <p:spTgt spid="4"/>
                  </p:tgtEl>
                </p:cond>
              </p:nextCondLst>
            </p:seq>
            <p:audio>
              <p:cMediaNode vol="80000">
                <p:cTn id="26"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hlinkClick r:id="rId4" action="ppaction://hlinkfile"/>
              </a:rPr>
              <a:t>    Listening and Reading</a:t>
            </a:r>
            <a:endParaRPr lang="en-US" sz="2000" b="1" dirty="0"/>
          </a:p>
        </p:txBody>
      </p:sp>
      <p:sp>
        <p:nvSpPr>
          <p:cNvPr id="3" name="Content Placeholder 2"/>
          <p:cNvSpPr>
            <a:spLocks noGrp="1"/>
          </p:cNvSpPr>
          <p:nvPr>
            <p:ph sz="half" idx="1"/>
          </p:nvPr>
        </p:nvSpPr>
        <p:spPr>
          <a:xfrm>
            <a:off x="995082" y="1546410"/>
            <a:ext cx="10509529" cy="5056093"/>
          </a:xfrm>
        </p:spPr>
        <p:txBody>
          <a:bodyPr>
            <a:normAutofit/>
          </a:bodyPr>
          <a:lstStyle/>
          <a:p>
            <a:pPr marL="0" indent="0">
              <a:buNone/>
            </a:pPr>
            <a:endParaRPr lang="en-US" dirty="0"/>
          </a:p>
          <a:p>
            <a:pPr marL="0" indent="0">
              <a:buNone/>
            </a:pPr>
            <a:endParaRPr lang="en-US" sz="2600" dirty="0" smtClean="0">
              <a:latin typeface="Arial Rounded MT Bold" panose="020F0704030504030204" pitchFamily="34" charset="0"/>
            </a:endParaRPr>
          </a:p>
          <a:p>
            <a:pPr marL="0" indent="0">
              <a:buNone/>
            </a:pPr>
            <a:r>
              <a:rPr lang="en-US" sz="2600" dirty="0" smtClean="0">
                <a:latin typeface="Arial Rounded MT Bold" panose="020F0704030504030204" pitchFamily="34" charset="0"/>
              </a:rPr>
              <a:t>People </a:t>
            </a:r>
            <a:r>
              <a:rPr lang="en-US" sz="2600" dirty="0">
                <a:latin typeface="Arial Rounded MT Bold" panose="020F0704030504030204" pitchFamily="34" charset="0"/>
              </a:rPr>
              <a:t>also report seeing wild animals in unusual places. Coyotes have been observed walking in downtown Chicago and near San Francisco’s Golden Gate Bridge. A puma was seen in the streets of Santiago, Chile. Goats entered a town in Wales and showed no interest in leaving.</a:t>
            </a:r>
          </a:p>
          <a:p>
            <a:pPr marL="0" indent="0">
              <a:buNone/>
            </a:pPr>
            <a:r>
              <a:rPr lang="en-US" sz="2600" dirty="0">
                <a:latin typeface="Arial Rounded MT Bold" panose="020F0704030504030204" pitchFamily="34" charset="0"/>
              </a:rPr>
              <a:t>When people stay home, the Earth becomes cleaner and wilder.</a:t>
            </a:r>
          </a:p>
          <a:p>
            <a:pPr marL="0" indent="0">
              <a:buNone/>
            </a:pPr>
            <a:endParaRPr lang="en-US" sz="2600" dirty="0">
              <a:latin typeface="Arial Rounded MT Bold" panose="020F0704030504030204" pitchFamily="34" charset="0"/>
            </a:endParaRP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24120" y="363070"/>
            <a:ext cx="487363" cy="487363"/>
          </a:xfrm>
          <a:prstGeom prst="rect">
            <a:avLst/>
          </a:prstGeom>
        </p:spPr>
      </p:pic>
    </p:spTree>
    <p:extLst>
      <p:ext uri="{BB962C8B-B14F-4D97-AF65-F5344CB8AC3E}">
        <p14:creationId xmlns:p14="http://schemas.microsoft.com/office/powerpoint/2010/main" val="104037200"/>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32219" fill="hold"/>
                                        <p:tgtEl>
                                          <p:spTgt spid="5"/>
                                        </p:tgtEl>
                                      </p:cBhvr>
                                    </p:cmd>
                                  </p:childTnLst>
                                </p:cTn>
                              </p:par>
                            </p:childTnLst>
                          </p:cTn>
                        </p:par>
                      </p:childTnLst>
                    </p:cTn>
                  </p:par>
                </p:childTnLst>
              </p:cTn>
              <p:nextCondLst>
                <p:cond evt="onClick" delay="0">
                  <p:tgtEl>
                    <p:spTgt spid="5"/>
                  </p:tgtEl>
                </p:cond>
              </p:nextCondLst>
            </p:seq>
            <p:audio>
              <p:cMediaNode vol="80000">
                <p:cTn id="18"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hlinkClick r:id="rId4" action="ppaction://hlinkfile"/>
              </a:rPr>
              <a:t>    Listening and Reading</a:t>
            </a:r>
            <a:endParaRPr lang="en-US" sz="2000" b="1" dirty="0"/>
          </a:p>
        </p:txBody>
      </p:sp>
      <p:sp>
        <p:nvSpPr>
          <p:cNvPr id="3" name="Content Placeholder 2"/>
          <p:cNvSpPr>
            <a:spLocks noGrp="1"/>
          </p:cNvSpPr>
          <p:nvPr>
            <p:ph sz="half" idx="1"/>
          </p:nvPr>
        </p:nvSpPr>
        <p:spPr>
          <a:xfrm>
            <a:off x="995082" y="1546410"/>
            <a:ext cx="10509529" cy="4867837"/>
          </a:xfrm>
        </p:spPr>
        <p:txBody>
          <a:bodyPr>
            <a:normAutofit/>
          </a:bodyPr>
          <a:lstStyle/>
          <a:p>
            <a:pPr marL="0" indent="0">
              <a:buNone/>
            </a:pPr>
            <a:endParaRPr lang="en-US" dirty="0"/>
          </a:p>
          <a:p>
            <a:pPr marL="0" indent="0">
              <a:buNone/>
            </a:pPr>
            <a:r>
              <a:rPr lang="en-US" sz="2800" dirty="0" smtClean="0">
                <a:latin typeface="Arial Rounded MT Bold" panose="020F0704030504030204" pitchFamily="34" charset="0"/>
              </a:rPr>
              <a:t>Cleaner air:</a:t>
            </a:r>
            <a:endParaRPr lang="en-US" sz="2800" dirty="0">
              <a:latin typeface="Arial Rounded MT Bold" panose="020F0704030504030204" pitchFamily="34" charset="0"/>
            </a:endParaRPr>
          </a:p>
          <a:p>
            <a:pPr marL="0" indent="0">
              <a:buNone/>
            </a:pPr>
            <a:r>
              <a:rPr lang="en-US" sz="2800" dirty="0">
                <a:latin typeface="Arial Rounded MT Bold" panose="020F0704030504030204" pitchFamily="34" charset="0"/>
              </a:rPr>
              <a:t>Stuart </a:t>
            </a:r>
            <a:r>
              <a:rPr lang="en-US" sz="2800" dirty="0" err="1">
                <a:latin typeface="Arial Rounded MT Bold" panose="020F0704030504030204" pitchFamily="34" charset="0"/>
              </a:rPr>
              <a:t>Pimm</a:t>
            </a:r>
            <a:r>
              <a:rPr lang="en-US" sz="2800" dirty="0">
                <a:latin typeface="Arial Rounded MT Bold" panose="020F0704030504030204" pitchFamily="34" charset="0"/>
              </a:rPr>
              <a:t> is a scientist at Duke University in the United States. He says the stay-at-home orders worldwide are “giving us this quite extraordinary insight into just how much of a mess we humans are making of our beautiful planet.”</a:t>
            </a:r>
          </a:p>
          <a:p>
            <a:pPr marL="0" indent="0">
              <a:buNone/>
            </a:pPr>
            <a:r>
              <a:rPr lang="en-US" sz="2800" dirty="0" err="1">
                <a:latin typeface="Arial Rounded MT Bold" panose="020F0704030504030204" pitchFamily="34" charset="0"/>
              </a:rPr>
              <a:t>Pimm</a:t>
            </a:r>
            <a:r>
              <a:rPr lang="en-US" sz="2800" dirty="0">
                <a:latin typeface="Arial Rounded MT Bold" panose="020F0704030504030204" pitchFamily="34" charset="0"/>
              </a:rPr>
              <a:t> told The Associated Press that the situation is providing a chance to “see how much better it can be.”</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17248" y="363070"/>
            <a:ext cx="487363" cy="487363"/>
          </a:xfrm>
          <a:prstGeom prst="rect">
            <a:avLst/>
          </a:prstGeom>
        </p:spPr>
      </p:pic>
    </p:spTree>
    <p:extLst>
      <p:ext uri="{BB962C8B-B14F-4D97-AF65-F5344CB8AC3E}">
        <p14:creationId xmlns:p14="http://schemas.microsoft.com/office/powerpoint/2010/main" val="3541570474"/>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29433" fill="hold"/>
                                        <p:tgtEl>
                                          <p:spTgt spid="4"/>
                                        </p:tgtEl>
                                      </p:cBhvr>
                                    </p:cmd>
                                  </p:childTnLst>
                                </p:cTn>
                              </p:par>
                            </p:childTnLst>
                          </p:cTn>
                        </p:par>
                      </p:childTnLst>
                    </p:cTn>
                  </p:par>
                </p:childTnLst>
              </p:cTn>
              <p:nextCondLst>
                <p:cond evt="onClick" delay="0">
                  <p:tgtEl>
                    <p:spTgt spid="4"/>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t>    </a:t>
            </a:r>
            <a:r>
              <a:rPr lang="en-US" sz="2000" b="1" dirty="0" smtClean="0">
                <a:hlinkClick r:id="rId4" action="ppaction://hlinkfile"/>
              </a:rPr>
              <a:t>Listening and Reading</a:t>
            </a:r>
            <a:endParaRPr lang="en-US" sz="2000" b="1" dirty="0"/>
          </a:p>
        </p:txBody>
      </p:sp>
      <p:sp>
        <p:nvSpPr>
          <p:cNvPr id="3" name="Content Placeholder 2"/>
          <p:cNvSpPr>
            <a:spLocks noGrp="1"/>
          </p:cNvSpPr>
          <p:nvPr>
            <p:ph sz="half" idx="1"/>
          </p:nvPr>
        </p:nvSpPr>
        <p:spPr>
          <a:xfrm>
            <a:off x="1062317" y="1600200"/>
            <a:ext cx="10509529" cy="4719918"/>
          </a:xfrm>
        </p:spPr>
        <p:txBody>
          <a:bodyPr>
            <a:normAutofit/>
          </a:bodyPr>
          <a:lstStyle/>
          <a:p>
            <a:pPr marL="0" indent="0">
              <a:buNone/>
            </a:pPr>
            <a:endParaRPr lang="en-US" dirty="0"/>
          </a:p>
          <a:p>
            <a:pPr marL="0" indent="0">
              <a:buNone/>
            </a:pPr>
            <a:r>
              <a:rPr lang="en-US" sz="2800" dirty="0">
                <a:latin typeface="Arial Rounded MT Bold" panose="020F0704030504030204" pitchFamily="34" charset="0"/>
              </a:rPr>
              <a:t>Scientists, stuck at home like the rest of us, say they are interested in studying unexpected changes in plants, insects, weather, noise and light pollution.</a:t>
            </a:r>
          </a:p>
          <a:p>
            <a:pPr marL="0" indent="0">
              <a:buNone/>
            </a:pPr>
            <a:r>
              <a:rPr lang="en-US" sz="2800" dirty="0">
                <a:latin typeface="Arial Rounded MT Bold" panose="020F0704030504030204" pitchFamily="34" charset="0"/>
              </a:rPr>
              <a:t>Researchers have been observing sharp drops in traditional air pollutants, such as nitrogen dioxide, smog and tiny particles. These kinds of pollutants kill up to 7 million people a year worldwide, says Dan </a:t>
            </a:r>
            <a:r>
              <a:rPr lang="en-US" sz="2800" dirty="0" err="1">
                <a:latin typeface="Arial Rounded MT Bold" panose="020F0704030504030204" pitchFamily="34" charset="0"/>
              </a:rPr>
              <a:t>Greenbaum</a:t>
            </a:r>
            <a:r>
              <a:rPr lang="en-US" sz="2800" dirty="0">
                <a:latin typeface="Arial Rounded MT Bold" panose="020F0704030504030204" pitchFamily="34" charset="0"/>
              </a:rPr>
              <a:t>, president of the Health Effects Institute.</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728325" y="346354"/>
            <a:ext cx="487363" cy="487363"/>
          </a:xfrm>
          <a:prstGeom prst="rect">
            <a:avLst/>
          </a:prstGeom>
        </p:spPr>
      </p:pic>
    </p:spTree>
    <p:extLst>
      <p:ext uri="{BB962C8B-B14F-4D97-AF65-F5344CB8AC3E}">
        <p14:creationId xmlns:p14="http://schemas.microsoft.com/office/powerpoint/2010/main" val="190133189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39195" fill="hold"/>
                                        <p:tgtEl>
                                          <p:spTgt spid="4"/>
                                        </p:tgtEl>
                                      </p:cBhvr>
                                    </p:cmd>
                                  </p:childTnLst>
                                </p:cTn>
                              </p:par>
                            </p:childTnLst>
                          </p:cTn>
                        </p:par>
                      </p:childTnLst>
                    </p:cTn>
                  </p:par>
                </p:childTnLst>
              </p:cTn>
              <p:nextCondLst>
                <p:cond evt="onClick" delay="0">
                  <p:tgtEl>
                    <p:spTgt spid="4"/>
                  </p:tgtEl>
                </p:cond>
              </p:nextCondLst>
            </p:seq>
            <p:audio>
              <p:cMediaNode vol="80000">
                <p:cTn id="18"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966788" y="696913"/>
            <a:ext cx="10342562" cy="5951537"/>
          </a:xfrm>
        </p:spPr>
        <p:txBody>
          <a:bodyPr>
            <a:normAutofit/>
          </a:bodyPr>
          <a:lstStyle/>
          <a:p>
            <a:r>
              <a:rPr lang="en-US" sz="3600" dirty="0" smtClean="0">
                <a:solidFill>
                  <a:srgbClr val="FF0000"/>
                </a:solidFill>
              </a:rPr>
              <a:t>General Aims</a:t>
            </a:r>
          </a:p>
          <a:p>
            <a:r>
              <a:rPr lang="en-US" sz="2800" dirty="0" smtClean="0"/>
              <a:t>This unit is designed to help learning a number of words and the skills involved in using context clue and to promote your reading comprehensio</a:t>
            </a:r>
            <a:r>
              <a:rPr lang="en-US" sz="2400" dirty="0" smtClean="0"/>
              <a:t>n</a:t>
            </a:r>
            <a:endParaRPr lang="fa-IR" sz="2400" dirty="0"/>
          </a:p>
        </p:txBody>
      </p:sp>
    </p:spTree>
    <p:extLst>
      <p:ext uri="{BB962C8B-B14F-4D97-AF65-F5344CB8AC3E}">
        <p14:creationId xmlns:p14="http://schemas.microsoft.com/office/powerpoint/2010/main" val="2007975883"/>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hlinkClick r:id="rId4" action="ppaction://hlinkfile"/>
              </a:rPr>
              <a:t>    Listening and Reading</a:t>
            </a:r>
            <a:endParaRPr lang="en-US" sz="2000" b="1" dirty="0"/>
          </a:p>
        </p:txBody>
      </p:sp>
      <p:sp>
        <p:nvSpPr>
          <p:cNvPr id="3" name="Content Placeholder 2"/>
          <p:cNvSpPr>
            <a:spLocks noGrp="1"/>
          </p:cNvSpPr>
          <p:nvPr>
            <p:ph sz="half" idx="1"/>
          </p:nvPr>
        </p:nvSpPr>
        <p:spPr>
          <a:xfrm>
            <a:off x="1062317" y="1075765"/>
            <a:ext cx="10509529" cy="5244353"/>
          </a:xfrm>
        </p:spPr>
        <p:txBody>
          <a:bodyPr>
            <a:normAutofit/>
          </a:bodyPr>
          <a:lstStyle/>
          <a:p>
            <a:pPr marL="0" indent="0">
              <a:buNone/>
            </a:pPr>
            <a:endParaRPr lang="en-US" dirty="0"/>
          </a:p>
          <a:p>
            <a:pPr marL="0" indent="0">
              <a:buNone/>
            </a:pPr>
            <a:r>
              <a:rPr lang="en-US" sz="2800" dirty="0">
                <a:latin typeface="Arial Rounded MT Bold" panose="020F0704030504030204" pitchFamily="34" charset="0"/>
              </a:rPr>
              <a:t>Cleaner air has been most noticeable in India and China. On April 3, people living in Jalandhar, a city in north India’s Punjab, woke up to a sight not seen for many years: snow-covered Himalayan mountains more than 160 kilometers away.</a:t>
            </a:r>
          </a:p>
          <a:p>
            <a:pPr marL="0" indent="0">
              <a:buNone/>
            </a:pPr>
            <a:r>
              <a:rPr lang="en-US" sz="2800" dirty="0">
                <a:latin typeface="Arial Rounded MT Bold" panose="020F0704030504030204" pitchFamily="34" charset="0"/>
              </a:rPr>
              <a:t>Cleaner air means stronger lungs for asthmatics, especially children, said Mary </a:t>
            </a:r>
            <a:r>
              <a:rPr lang="en-US" sz="2800" dirty="0" err="1">
                <a:latin typeface="Arial Rounded MT Bold" panose="020F0704030504030204" pitchFamily="34" charset="0"/>
              </a:rPr>
              <a:t>Prunicki</a:t>
            </a:r>
            <a:r>
              <a:rPr lang="en-US" sz="2800" dirty="0">
                <a:latin typeface="Arial Rounded MT Bold" panose="020F0704030504030204" pitchFamily="34" charset="0"/>
              </a:rPr>
              <a:t>. She is a doctor and director of air pollution and health research at the Stanford University School of Medicine in California. She noted early studies have linked coronavirus severity to people with weak lungs and those living in more polluted </a:t>
            </a:r>
            <a:r>
              <a:rPr lang="en-US" sz="2800" dirty="0" smtClean="0">
                <a:latin typeface="Arial Rounded MT Bold" panose="020F0704030504030204" pitchFamily="34" charset="0"/>
              </a:rPr>
              <a:t>areas.</a:t>
            </a:r>
            <a:endParaRPr lang="en-US" sz="2800" dirty="0">
              <a:latin typeface="Arial Rounded MT Bold" panose="020F0704030504030204" pitchFamily="34" charset="0"/>
            </a:endParaRP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91420" y="346354"/>
            <a:ext cx="487363" cy="487363"/>
          </a:xfrm>
          <a:prstGeom prst="rect">
            <a:avLst/>
          </a:prstGeom>
        </p:spPr>
      </p:pic>
    </p:spTree>
    <p:extLst>
      <p:ext uri="{BB962C8B-B14F-4D97-AF65-F5344CB8AC3E}">
        <p14:creationId xmlns:p14="http://schemas.microsoft.com/office/powerpoint/2010/main" val="1177897684"/>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52155" fill="hold"/>
                                        <p:tgtEl>
                                          <p:spTgt spid="4"/>
                                        </p:tgtEl>
                                      </p:cBhvr>
                                    </p:cmd>
                                  </p:childTnLst>
                                </p:cTn>
                              </p:par>
                            </p:childTnLst>
                          </p:cTn>
                        </p:par>
                      </p:childTnLst>
                    </p:cTn>
                  </p:par>
                </p:childTnLst>
              </p:cTn>
              <p:nextCondLst>
                <p:cond evt="onClick" delay="0">
                  <p:tgtEl>
                    <p:spTgt spid="4"/>
                  </p:tgtEl>
                </p:cond>
              </p:nextCondLst>
            </p:seq>
            <p:audio>
              <p:cMediaNode vol="80000">
                <p:cTn id="18"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hlinkClick r:id="rId4" action="ppaction://hlinkfile"/>
              </a:rPr>
              <a:t>    Listening and Reading</a:t>
            </a:r>
            <a:endParaRPr lang="en-US" sz="2000" b="1" dirty="0"/>
          </a:p>
        </p:txBody>
      </p:sp>
      <p:sp>
        <p:nvSpPr>
          <p:cNvPr id="3" name="Content Placeholder 2"/>
          <p:cNvSpPr>
            <a:spLocks noGrp="1"/>
          </p:cNvSpPr>
          <p:nvPr>
            <p:ph sz="half" idx="1"/>
          </p:nvPr>
        </p:nvSpPr>
        <p:spPr>
          <a:xfrm>
            <a:off x="1062317" y="1075765"/>
            <a:ext cx="10509529" cy="5244353"/>
          </a:xfrm>
        </p:spPr>
        <p:txBody>
          <a:bodyPr>
            <a:normAutofit fontScale="92500" lnSpcReduction="20000"/>
          </a:bodyPr>
          <a:lstStyle/>
          <a:p>
            <a:pPr marL="0" indent="0">
              <a:buNone/>
            </a:pPr>
            <a:endParaRPr lang="en-US" dirty="0"/>
          </a:p>
          <a:p>
            <a:pPr marL="0" indent="0">
              <a:buNone/>
            </a:pPr>
            <a:r>
              <a:rPr lang="en-US" sz="2800" dirty="0">
                <a:latin typeface="Arial Rounded MT Bold" panose="020F0704030504030204" pitchFamily="34" charset="0"/>
              </a:rPr>
              <a:t>Animals take over</a:t>
            </a:r>
          </a:p>
          <a:p>
            <a:pPr marL="0" indent="0">
              <a:buNone/>
            </a:pPr>
            <a:r>
              <a:rPr lang="en-US" sz="2800" dirty="0">
                <a:latin typeface="Arial Rounded MT Bold" panose="020F0704030504030204" pitchFamily="34" charset="0"/>
              </a:rPr>
              <a:t>In Australia, police shared a video of a kangaroo on social media. It showed the animal jumping around a mostly empty neighborhood in downtown Adelaide. Several wild jackals recently occupied a city park in Tel Aviv, Israel.</a:t>
            </a:r>
          </a:p>
          <a:p>
            <a:pPr marL="0" indent="0">
              <a:buNone/>
            </a:pPr>
            <a:r>
              <a:rPr lang="en-US" sz="2800" dirty="0">
                <a:latin typeface="Arial Rounded MT Bold" panose="020F0704030504030204" pitchFamily="34" charset="0"/>
              </a:rPr>
              <a:t>We are not being invaded, Duke’s Stuart </a:t>
            </a:r>
            <a:r>
              <a:rPr lang="en-US" sz="2800" dirty="0" err="1">
                <a:latin typeface="Arial Rounded MT Bold" panose="020F0704030504030204" pitchFamily="34" charset="0"/>
              </a:rPr>
              <a:t>Pimm</a:t>
            </a:r>
            <a:r>
              <a:rPr lang="en-US" sz="2800" dirty="0">
                <a:latin typeface="Arial Rounded MT Bold" panose="020F0704030504030204" pitchFamily="34" charset="0"/>
              </a:rPr>
              <a:t> noted. The wildlife has always been there, but many animals only come out when people are not around.</a:t>
            </a:r>
          </a:p>
          <a:p>
            <a:pPr marL="0" indent="0">
              <a:buNone/>
            </a:pPr>
            <a:r>
              <a:rPr lang="en-US" sz="2800" dirty="0">
                <a:latin typeface="Arial Rounded MT Bold" panose="020F0704030504030204" pitchFamily="34" charset="0"/>
              </a:rPr>
              <a:t>Human activity usually makes it difficult for sea turtles to leave their eggs on sandy coastlines. Nesting turtles need to be undisturbed. After they come out of their eggs, baby turtles might have problems finding their way to the water because of bright lights, said David Godfrey. He is executive director of the Sea Turtle Conservancy.</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58954" y="363070"/>
            <a:ext cx="487363" cy="487363"/>
          </a:xfrm>
          <a:prstGeom prst="rect">
            <a:avLst/>
          </a:prstGeom>
        </p:spPr>
      </p:pic>
    </p:spTree>
    <p:extLst>
      <p:ext uri="{BB962C8B-B14F-4D97-AF65-F5344CB8AC3E}">
        <p14:creationId xmlns:p14="http://schemas.microsoft.com/office/powerpoint/2010/main" val="71565402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5"/>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60501" fill="hold"/>
                                        <p:tgtEl>
                                          <p:spTgt spid="5"/>
                                        </p:tgtEl>
                                      </p:cBhvr>
                                    </p:cmd>
                                  </p:childTnLst>
                                </p:cTn>
                              </p:par>
                            </p:childTnLst>
                          </p:cTn>
                        </p:par>
                      </p:childTnLst>
                    </p:cTn>
                  </p:par>
                </p:childTnLst>
              </p:cTn>
              <p:nextCondLst>
                <p:cond evt="onClick" delay="0">
                  <p:tgtEl>
                    <p:spTgt spid="5"/>
                  </p:tgtEl>
                </p:cond>
              </p:nextCondLst>
            </p:seq>
            <p:audio>
              <p:cMediaNode vol="80000">
                <p:cTn id="26" fill="hold" display="0">
                  <p:stCondLst>
                    <p:cond delay="indefinite"/>
                  </p:stCondLst>
                  <p:endCondLst>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hlinkClick r:id="rId4" action="ppaction://hlinkfile"/>
              </a:rPr>
              <a:t>    Listening and Reading</a:t>
            </a:r>
            <a:endParaRPr lang="en-US" sz="2000" b="1" dirty="0"/>
          </a:p>
        </p:txBody>
      </p:sp>
      <p:sp>
        <p:nvSpPr>
          <p:cNvPr id="3" name="Content Placeholder 2"/>
          <p:cNvSpPr>
            <a:spLocks noGrp="1"/>
          </p:cNvSpPr>
          <p:nvPr>
            <p:ph sz="half" idx="1"/>
          </p:nvPr>
        </p:nvSpPr>
        <p:spPr>
          <a:xfrm>
            <a:off x="995083" y="1734670"/>
            <a:ext cx="10576764" cy="4585447"/>
          </a:xfrm>
        </p:spPr>
        <p:txBody>
          <a:bodyPr>
            <a:normAutofit/>
          </a:bodyPr>
          <a:lstStyle/>
          <a:p>
            <a:pPr marL="0" indent="0">
              <a:buNone/>
            </a:pPr>
            <a:endParaRPr lang="en-US" dirty="0"/>
          </a:p>
          <a:p>
            <a:pPr marL="0" indent="0">
              <a:buNone/>
            </a:pPr>
            <a:r>
              <a:rPr lang="en-US" sz="2800" dirty="0">
                <a:latin typeface="Arial Rounded MT Bold" panose="020F0704030504030204" pitchFamily="34" charset="0"/>
              </a:rPr>
              <a:t>But with lights mostly off and people in their homes, the sea turtle nesting seems much better this year -- from India to Costa Rica to Florida, Godfrey said.</a:t>
            </a:r>
          </a:p>
          <a:p>
            <a:pPr marL="0" indent="0">
              <a:buNone/>
            </a:pPr>
            <a:r>
              <a:rPr lang="en-US" sz="2800" dirty="0">
                <a:latin typeface="Arial Rounded MT Bold" panose="020F0704030504030204" pitchFamily="34" charset="0"/>
              </a:rPr>
              <a:t>“There’s some silver lining for wildlife in what otherwise is a fairly catastrophic time for humans,” he added.</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02496" y="363070"/>
            <a:ext cx="487363" cy="487363"/>
          </a:xfrm>
          <a:prstGeom prst="rect">
            <a:avLst/>
          </a:prstGeom>
        </p:spPr>
      </p:pic>
    </p:spTree>
    <p:extLst>
      <p:ext uri="{BB962C8B-B14F-4D97-AF65-F5344CB8AC3E}">
        <p14:creationId xmlns:p14="http://schemas.microsoft.com/office/powerpoint/2010/main" val="996684972"/>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5777" fill="hold"/>
                                        <p:tgtEl>
                                          <p:spTgt spid="4"/>
                                        </p:tgtEl>
                                      </p:cBhvr>
                                    </p:cmd>
                                  </p:childTnLst>
                                </p:cTn>
                              </p:par>
                            </p:childTnLst>
                          </p:cTn>
                        </p:par>
                      </p:childTnLst>
                    </p:cTn>
                  </p:par>
                </p:childTnLst>
              </p:cTn>
              <p:nextCondLst>
                <p:cond evt="onClick" delay="0">
                  <p:tgtEl>
                    <p:spTgt spid="4"/>
                  </p:tgtEl>
                </p:cond>
              </p:nextCondLst>
            </p:seq>
            <p:audio>
              <p:cMediaNode vol="80000">
                <p:cTn id="18"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7785516" cy="786679"/>
          </a:xfrm>
        </p:spPr>
        <p:txBody>
          <a:bodyPr>
            <a:normAutofit/>
          </a:bodyPr>
          <a:lstStyle/>
          <a:p>
            <a:r>
              <a:rPr lang="en-US" b="1" dirty="0" smtClean="0"/>
              <a:t>Some techniques in medical terms</a:t>
            </a:r>
            <a:endParaRPr lang="en-US" dirty="0"/>
          </a:p>
        </p:txBody>
      </p:sp>
      <p:pic>
        <p:nvPicPr>
          <p:cNvPr id="7" name="Content Placeholder 6"/>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54380" y="2743200"/>
            <a:ext cx="3817620" cy="1851660"/>
          </a:xfrm>
        </p:spPr>
      </p:pic>
      <p:sp>
        <p:nvSpPr>
          <p:cNvPr id="9" name="Left Arrow Callout 8"/>
          <p:cNvSpPr/>
          <p:nvPr/>
        </p:nvSpPr>
        <p:spPr>
          <a:xfrm>
            <a:off x="4857432" y="1717716"/>
            <a:ext cx="6126480" cy="4157304"/>
          </a:xfrm>
          <a:prstGeom prst="leftArrowCallout">
            <a:avLst>
              <a:gd name="adj1" fmla="val 50000"/>
              <a:gd name="adj2" fmla="val 44246"/>
              <a:gd name="adj3" fmla="val 19501"/>
              <a:gd name="adj4" fmla="val 80649"/>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When you analyze a medical term, begin at the </a:t>
            </a:r>
            <a:r>
              <a:rPr kumimoji="0" lang="en-US" sz="2200" b="1" i="1" u="none" strike="noStrike" kern="1200" cap="none" spc="0" normalizeH="0" baseline="0" noProof="0" dirty="0">
                <a:ln>
                  <a:noFill/>
                </a:ln>
                <a:solidFill>
                  <a:srgbClr val="FF0000"/>
                </a:solidFill>
                <a:effectLst/>
                <a:uLnTx/>
                <a:uFillTx/>
                <a:latin typeface="Calibri" panose="020F0502020204030204"/>
                <a:ea typeface="+mn-ea"/>
                <a:cs typeface="+mn-cs"/>
              </a:rPr>
              <a:t>end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of the word. The ending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is called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a suffix. All medical terms contain suffixes. The suffix in HEMATOLOGY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is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LOGY, which means study of. Next, look at the beginning of the term. HEMAT is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the word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root. The root gives the essential meaning of the term. The root HEMAT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means blood</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83912" y="773767"/>
            <a:ext cx="487363" cy="487363"/>
          </a:xfrm>
          <a:prstGeom prst="rect">
            <a:avLst/>
          </a:prstGeom>
        </p:spPr>
      </p:pic>
    </p:spTree>
    <p:extLst>
      <p:ext uri="{BB962C8B-B14F-4D97-AF65-F5344CB8AC3E}">
        <p14:creationId xmlns:p14="http://schemas.microsoft.com/office/powerpoint/2010/main" val="278043042"/>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56391" fill="hold"/>
                                        <p:tgtEl>
                                          <p:spTgt spid="3"/>
                                        </p:tgtEl>
                                      </p:cBhvr>
                                    </p:cmd>
                                  </p:childTnLst>
                                </p:cTn>
                              </p:par>
                            </p:childTnLst>
                          </p:cTn>
                        </p:par>
                      </p:childTnLst>
                    </p:cTn>
                  </p:par>
                </p:childTnLst>
              </p:cTn>
              <p:nextCondLst>
                <p:cond evt="onClick" delay="0">
                  <p:tgtEl>
                    <p:spTgt spid="3"/>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7785516" cy="786679"/>
          </a:xfrm>
        </p:spPr>
        <p:txBody>
          <a:bodyPr>
            <a:normAutofit/>
          </a:bodyPr>
          <a:lstStyle/>
          <a:p>
            <a:r>
              <a:rPr lang="en-US" b="1" dirty="0" smtClean="0"/>
              <a:t>Some techniques in medical terms</a:t>
            </a:r>
            <a:endParaRPr lang="en-US" dirty="0"/>
          </a:p>
        </p:txBody>
      </p:sp>
      <p:pic>
        <p:nvPicPr>
          <p:cNvPr id="8" name="Content Placeholder 7"/>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24932" y="2722424"/>
            <a:ext cx="3735984" cy="2147887"/>
          </a:xfrm>
        </p:spPr>
      </p:pic>
      <p:sp>
        <p:nvSpPr>
          <p:cNvPr id="9" name="Left Arrow Callout 8"/>
          <p:cNvSpPr/>
          <p:nvPr/>
        </p:nvSpPr>
        <p:spPr>
          <a:xfrm>
            <a:off x="4857432" y="1410789"/>
            <a:ext cx="6126480" cy="4898571"/>
          </a:xfrm>
          <a:prstGeom prst="leftArrowCallout">
            <a:avLst>
              <a:gd name="adj1" fmla="val 50000"/>
              <a:gd name="adj2" fmla="val 25000"/>
              <a:gd name="adj3" fmla="val 19501"/>
              <a:gd name="adj4" fmla="val 80649"/>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And in this word, Start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with the suffix at the end of the term. The suffix -GRAM means a record.</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Now look at the beginning of the term. ELECTR is a word root, and it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means electricity .  This medical term has two roots. The second root is CARDI , meaning heart. Whenever you see CARDI in other medical terms, you will know that it means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heart. Broken down this way, ELECTROCARDIOGRAM</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means record of the electricity in the heart</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94085" y="773767"/>
            <a:ext cx="487363" cy="487363"/>
          </a:xfrm>
          <a:prstGeom prst="rect">
            <a:avLst/>
          </a:prstGeom>
        </p:spPr>
      </p:pic>
    </p:spTree>
    <p:extLst>
      <p:ext uri="{BB962C8B-B14F-4D97-AF65-F5344CB8AC3E}">
        <p14:creationId xmlns:p14="http://schemas.microsoft.com/office/powerpoint/2010/main" val="29892453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1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56567" fill="hold"/>
                                        <p:tgtEl>
                                          <p:spTgt spid="3"/>
                                        </p:tgtEl>
                                      </p:cBhvr>
                                    </p:cmd>
                                  </p:childTnLst>
                                </p:cTn>
                              </p:par>
                            </p:childTnLst>
                          </p:cTn>
                        </p:par>
                      </p:childTnLst>
                    </p:cTn>
                  </p:par>
                </p:childTnLst>
              </p:cTn>
              <p:nextCondLst>
                <p:cond evt="onClick" delay="0">
                  <p:tgtEl>
                    <p:spTgt spid="3"/>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363070"/>
            <a:ext cx="3691870" cy="470647"/>
          </a:xfrm>
        </p:spPr>
        <p:txBody>
          <a:bodyPr>
            <a:normAutofit/>
          </a:bodyPr>
          <a:lstStyle/>
          <a:p>
            <a:r>
              <a:rPr lang="en-US" sz="2000" b="1" dirty="0" smtClean="0"/>
              <a:t>Practice time</a:t>
            </a:r>
            <a:endParaRPr lang="en-US" sz="2000" b="1" dirty="0"/>
          </a:p>
        </p:txBody>
      </p:sp>
      <p:sp>
        <p:nvSpPr>
          <p:cNvPr id="3" name="Content Placeholder 2"/>
          <p:cNvSpPr>
            <a:spLocks noGrp="1"/>
          </p:cNvSpPr>
          <p:nvPr>
            <p:ph sz="half" idx="1"/>
          </p:nvPr>
        </p:nvSpPr>
        <p:spPr>
          <a:xfrm>
            <a:off x="995083" y="1915886"/>
            <a:ext cx="10576764" cy="4404231"/>
          </a:xfrm>
        </p:spPr>
        <p:txBody>
          <a:bodyPr>
            <a:normAutofit/>
          </a:bodyPr>
          <a:lstStyle/>
          <a:p>
            <a:pPr>
              <a:buFontTx/>
              <a:buChar char="-"/>
            </a:pPr>
            <a:r>
              <a:rPr lang="en-US" sz="3600" b="1" dirty="0" smtClean="0">
                <a:solidFill>
                  <a:srgbClr val="C00000"/>
                </a:solidFill>
              </a:rPr>
              <a:t>Please make 10 sentences about COVID-19.</a:t>
            </a:r>
          </a:p>
          <a:p>
            <a:pPr>
              <a:buFontTx/>
              <a:buChar char="-"/>
            </a:pPr>
            <a:r>
              <a:rPr lang="en-US" sz="3600" b="1" dirty="0" smtClean="0">
                <a:solidFill>
                  <a:srgbClr val="C00000"/>
                </a:solidFill>
              </a:rPr>
              <a:t>Make yourself completely ready for speaking about COVID-19 in 5 minutes next time.</a:t>
            </a:r>
          </a:p>
          <a:p>
            <a:pPr>
              <a:buFontTx/>
              <a:buChar char="-"/>
            </a:pPr>
            <a:r>
              <a:rPr lang="en-US" sz="3600" b="1" dirty="0" smtClean="0">
                <a:solidFill>
                  <a:srgbClr val="C00000"/>
                </a:solidFill>
              </a:rPr>
              <a:t>Find just one synonym for at least 5 word from the text you read in reading section.</a:t>
            </a:r>
          </a:p>
          <a:p>
            <a:pPr marL="0" indent="0">
              <a:buNone/>
            </a:pPr>
            <a:endParaRPr lang="en-US" sz="3600" b="1" dirty="0">
              <a:solidFill>
                <a:srgbClr val="C00000"/>
              </a:solidFill>
            </a:endParaRPr>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71868" y="363070"/>
            <a:ext cx="487363" cy="487363"/>
          </a:xfrm>
          <a:prstGeom prst="rect">
            <a:avLst/>
          </a:prstGeom>
        </p:spPr>
      </p:pic>
    </p:spTree>
    <p:extLst>
      <p:ext uri="{BB962C8B-B14F-4D97-AF65-F5344CB8AC3E}">
        <p14:creationId xmlns:p14="http://schemas.microsoft.com/office/powerpoint/2010/main" val="1759043747"/>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38525" fill="hold"/>
                                        <p:tgtEl>
                                          <p:spTgt spid="4"/>
                                        </p:tgtEl>
                                      </p:cBhvr>
                                    </p:cmd>
                                  </p:childTnLst>
                                </p:cTn>
                              </p:par>
                            </p:childTnLst>
                          </p:cTn>
                        </p:par>
                      </p:childTnLst>
                    </p:cTn>
                  </p:par>
                </p:childTnLst>
              </p:cTn>
              <p:nextCondLst>
                <p:cond evt="onClick" delay="0">
                  <p:tgtEl>
                    <p:spTgt spid="4"/>
                  </p:tgtEl>
                </p:cond>
              </p:nextCondLst>
            </p:seq>
            <p:audio>
              <p:cMediaNode vol="80000">
                <p:cTn id="32"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1" cy="6858000"/>
          </a:xfrm>
          <a:prstGeom prst="rect">
            <a:avLst/>
          </a:prstGeom>
        </p:spPr>
      </p:pic>
    </p:spTree>
    <p:extLst>
      <p:ext uri="{BB962C8B-B14F-4D97-AF65-F5344CB8AC3E}">
        <p14:creationId xmlns:p14="http://schemas.microsoft.com/office/powerpoint/2010/main" val="2455298132"/>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123950" y="639763"/>
            <a:ext cx="10541000" cy="6218237"/>
          </a:xfrm>
        </p:spPr>
        <p:txBody>
          <a:bodyPr/>
          <a:lstStyle/>
          <a:p>
            <a:r>
              <a:rPr lang="en-US" sz="3600" dirty="0" smtClean="0">
                <a:solidFill>
                  <a:srgbClr val="FF0000"/>
                </a:solidFill>
              </a:rPr>
              <a:t>References</a:t>
            </a:r>
          </a:p>
          <a:p>
            <a:r>
              <a:rPr lang="en-US" sz="2800" dirty="0" smtClean="0"/>
              <a:t>504 Essential words</a:t>
            </a:r>
          </a:p>
          <a:p>
            <a:r>
              <a:rPr lang="en-US" sz="2800" dirty="0" smtClean="0"/>
              <a:t>Grammar in use</a:t>
            </a:r>
          </a:p>
          <a:p>
            <a:r>
              <a:rPr lang="en-US" sz="2800" dirty="0" smtClean="0"/>
              <a:t>Site of BBC learning English</a:t>
            </a:r>
          </a:p>
          <a:p>
            <a:r>
              <a:rPr lang="en-US" sz="2800" dirty="0" err="1" smtClean="0"/>
              <a:t>Voa</a:t>
            </a:r>
            <a:r>
              <a:rPr lang="en-US" sz="2800" dirty="0" smtClean="0"/>
              <a:t> learning English</a:t>
            </a:r>
            <a:endParaRPr lang="fa-IR" sz="2800" dirty="0"/>
          </a:p>
        </p:txBody>
      </p:sp>
    </p:spTree>
    <p:extLst>
      <p:ext uri="{BB962C8B-B14F-4D97-AF65-F5344CB8AC3E}">
        <p14:creationId xmlns:p14="http://schemas.microsoft.com/office/powerpoint/2010/main" val="1597092029"/>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031875" y="352425"/>
            <a:ext cx="10033000" cy="6192838"/>
          </a:xfrm>
        </p:spPr>
        <p:txBody>
          <a:bodyPr/>
          <a:lstStyle/>
          <a:p>
            <a:r>
              <a:rPr lang="en-US" sz="3200" dirty="0" smtClean="0"/>
              <a:t>Please send your comments and suggestions about this training package to the </a:t>
            </a:r>
            <a:r>
              <a:rPr lang="en-US" dirty="0" smtClean="0"/>
              <a:t>following address</a:t>
            </a:r>
          </a:p>
          <a:p>
            <a:r>
              <a:rPr lang="en-US" dirty="0" smtClean="0">
                <a:hlinkClick r:id="rId2"/>
              </a:rPr>
              <a:t>midwife.shahmizad@gmail.com</a:t>
            </a:r>
            <a:endParaRPr lang="en-US" dirty="0" smtClean="0"/>
          </a:p>
          <a:p>
            <a:r>
              <a:rPr lang="en-US" smtClean="0"/>
              <a:t>Fax num:01134525552</a:t>
            </a:r>
            <a:endParaRPr lang="en-US" dirty="0" smtClean="0"/>
          </a:p>
          <a:p>
            <a:endParaRPr lang="en-US" dirty="0"/>
          </a:p>
          <a:p>
            <a:r>
              <a:rPr lang="en-US" sz="2800" dirty="0" err="1" smtClean="0"/>
              <a:t>Mazandaran</a:t>
            </a:r>
            <a:r>
              <a:rPr lang="en-US" sz="2800" dirty="0" smtClean="0"/>
              <a:t> university of medical science</a:t>
            </a:r>
          </a:p>
          <a:p>
            <a:endParaRPr lang="en-US" dirty="0"/>
          </a:p>
          <a:p>
            <a:r>
              <a:rPr lang="en-US" sz="3200" dirty="0" smtClean="0"/>
              <a:t>Wishing you more and more success</a:t>
            </a:r>
            <a:endParaRPr lang="fa-IR" sz="3200" dirty="0"/>
          </a:p>
        </p:txBody>
      </p:sp>
    </p:spTree>
    <p:extLst>
      <p:ext uri="{BB962C8B-B14F-4D97-AF65-F5344CB8AC3E}">
        <p14:creationId xmlns:p14="http://schemas.microsoft.com/office/powerpoint/2010/main" val="2688332290"/>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874713" y="392113"/>
            <a:ext cx="10629900" cy="6021387"/>
          </a:xfrm>
        </p:spPr>
        <p:txBody>
          <a:bodyPr/>
          <a:lstStyle/>
          <a:p>
            <a:r>
              <a:rPr lang="en-US" sz="3600" dirty="0" smtClean="0">
                <a:solidFill>
                  <a:srgbClr val="FF0000"/>
                </a:solidFill>
              </a:rPr>
              <a:t>Behavioral objectives</a:t>
            </a:r>
          </a:p>
          <a:p>
            <a:r>
              <a:rPr lang="en-US" sz="2800" dirty="0" smtClean="0"/>
              <a:t>Define the meaning of the words of a unit</a:t>
            </a:r>
          </a:p>
          <a:p>
            <a:r>
              <a:rPr lang="en-US" sz="2800" dirty="0" smtClean="0"/>
              <a:t>Do word formation and comprehension exercise</a:t>
            </a:r>
          </a:p>
          <a:p>
            <a:r>
              <a:rPr lang="en-US" sz="2800" dirty="0" smtClean="0"/>
              <a:t>Do word formation chart exercise</a:t>
            </a:r>
          </a:p>
          <a:p>
            <a:endParaRPr lang="fa-IR" dirty="0"/>
          </a:p>
        </p:txBody>
      </p:sp>
    </p:spTree>
    <p:extLst>
      <p:ext uri="{BB962C8B-B14F-4D97-AF65-F5344CB8AC3E}">
        <p14:creationId xmlns:p14="http://schemas.microsoft.com/office/powerpoint/2010/main" val="215764740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16183" y="896985"/>
            <a:ext cx="7925389" cy="1489164"/>
          </a:xfrm>
        </p:spPr>
        <p:txBody>
          <a:bodyPr>
            <a:normAutofit/>
          </a:bodyPr>
          <a:lstStyle/>
          <a:p>
            <a:r>
              <a:rPr lang="en-US" sz="3200" b="1" dirty="0" smtClean="0"/>
              <a:t>Chapter one</a:t>
            </a:r>
          </a:p>
          <a:p>
            <a:endParaRPr lang="en-US" sz="3200" b="1" dirty="0" smtClean="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041572" y="896985"/>
            <a:ext cx="487363" cy="487363"/>
          </a:xfrm>
          <a:prstGeom prst="rect">
            <a:avLst/>
          </a:prstGeom>
        </p:spPr>
      </p:pic>
    </p:spTree>
    <p:extLst>
      <p:ext uri="{BB962C8B-B14F-4D97-AF65-F5344CB8AC3E}">
        <p14:creationId xmlns:p14="http://schemas.microsoft.com/office/powerpoint/2010/main" val="293691476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0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fontScale="85000" lnSpcReduction="20000"/>
          </a:bodyPr>
          <a:lstStyle/>
          <a:p>
            <a:r>
              <a:rPr lang="en-US" sz="4000" b="1" dirty="0" smtClean="0"/>
              <a:t>Abandon</a:t>
            </a:r>
          </a:p>
          <a:p>
            <a:pPr marL="0" indent="0">
              <a:buNone/>
            </a:pP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fontScale="85000" lnSpcReduction="20000"/>
          </a:bodyPr>
          <a:lstStyle/>
          <a:p>
            <a:r>
              <a:rPr lang="en-US" b="1" dirty="0" smtClean="0">
                <a:solidFill>
                  <a:srgbClr val="002060"/>
                </a:solidFill>
              </a:rPr>
              <a:t>desert</a:t>
            </a:r>
            <a:r>
              <a:rPr lang="en-US" b="1" dirty="0">
                <a:solidFill>
                  <a:srgbClr val="002060"/>
                </a:solidFill>
              </a:rPr>
              <a:t>; leave </a:t>
            </a:r>
            <a:r>
              <a:rPr lang="en-US" b="1" dirty="0" smtClean="0">
                <a:solidFill>
                  <a:srgbClr val="002060"/>
                </a:solidFill>
              </a:rPr>
              <a:t>without </a:t>
            </a:r>
            <a:r>
              <a:rPr lang="en-US" b="1" dirty="0">
                <a:solidFill>
                  <a:srgbClr val="002060"/>
                </a:solidFill>
              </a:rPr>
              <a:t>planning to come back; </a:t>
            </a:r>
            <a:r>
              <a:rPr lang="en-US" b="1" dirty="0" smtClean="0">
                <a:solidFill>
                  <a:srgbClr val="002060"/>
                </a:solidFill>
              </a:rPr>
              <a:t>quit</a:t>
            </a:r>
          </a:p>
          <a:p>
            <a:r>
              <a:rPr lang="en-US" dirty="0">
                <a:solidFill>
                  <a:srgbClr val="FF0000"/>
                </a:solidFill>
              </a:rPr>
              <a:t>The soldier could not abandon his friends who were hurt in battle.</a:t>
            </a: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keen</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jealous</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sharp; eager; intense; </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sensitive</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My dog has a keen sense of smell.</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afraid that the one you love might prefer someone else</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 wanting what other has</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smtClean="0">
                <a:ln>
                  <a:noFill/>
                </a:ln>
                <a:solidFill>
                  <a:prstClr val="black">
                    <a:lumMod val="75000"/>
                    <a:lumOff val="25000"/>
                  </a:prstClr>
                </a:solidFill>
                <a:effectLst/>
                <a:uLnTx/>
                <a:uFillTx/>
                <a:latin typeface="Calibri" panose="020F0502020204030204"/>
                <a:ea typeface="+mn-ea"/>
                <a:cs typeface="+mn-cs"/>
              </a:rPr>
              <a:t>Being jealous</a:t>
            </a: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Mona would not let her boyfriend </a:t>
            </a:r>
            <a:r>
              <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dance </a:t>
            </a: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with any </a:t>
            </a:r>
            <a:r>
              <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of</a:t>
            </a: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a:t>
            </a:r>
            <a:r>
              <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the </a:t>
            </a:r>
            <a:r>
              <a:rPr kumimoji="0" lang="en-US" sz="1800" b="0" i="0" u="none" strike="noStrike" kern="1200" cap="none" spc="0" normalizeH="0" baseline="0" noProof="0" dirty="0" err="1" smtClean="0">
                <a:ln>
                  <a:noFill/>
                </a:ln>
                <a:solidFill>
                  <a:prstClr val="black">
                    <a:lumMod val="75000"/>
                    <a:lumOff val="25000"/>
                  </a:prstClr>
                </a:solidFill>
                <a:effectLst/>
                <a:uLnTx/>
                <a:uFillTx/>
                <a:latin typeface="Calibri" panose="020F0502020204030204"/>
                <a:ea typeface="+mn-ea"/>
                <a:cs typeface="+mn-cs"/>
              </a:rPr>
              <a:t>cheerleeders</a:t>
            </a:r>
            <a:r>
              <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a:t>
            </a: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017248" y="418012"/>
            <a:ext cx="487363" cy="487363"/>
          </a:xfrm>
          <a:prstGeom prst="rect">
            <a:avLst/>
          </a:prstGeom>
        </p:spPr>
      </p:pic>
    </p:spTree>
    <p:extLst>
      <p:ext uri="{BB962C8B-B14F-4D97-AF65-F5344CB8AC3E}">
        <p14:creationId xmlns:p14="http://schemas.microsoft.com/office/powerpoint/2010/main" val="2094894361"/>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5"/>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72924" fill="hold"/>
                                        <p:tgtEl>
                                          <p:spTgt spid="5"/>
                                        </p:tgtEl>
                                      </p:cBhvr>
                                    </p:cmd>
                                  </p:childTnLst>
                                </p:cTn>
                              </p:par>
                            </p:childTnLst>
                          </p:cTn>
                        </p:par>
                      </p:childTnLst>
                    </p:cTn>
                  </p:par>
                </p:childTnLst>
              </p:cTn>
              <p:nextCondLst>
                <p:cond evt="onClick" delay="0">
                  <p:tgtEl>
                    <p:spTgt spid="5"/>
                  </p:tgtEl>
                </p:cond>
              </p:nextCondLst>
            </p:seq>
            <p:audio>
              <p:cMediaNode vol="80000">
                <p:cTn id="58"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lnSpcReduction="10000"/>
          </a:bodyPr>
          <a:lstStyle/>
          <a:p>
            <a:r>
              <a:rPr lang="en-US" sz="4000" b="1" dirty="0" smtClean="0"/>
              <a:t>tact</a:t>
            </a:r>
          </a:p>
          <a:p>
            <a:pPr marL="0" indent="0">
              <a:buNone/>
            </a:pP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lnSpcReduction="10000"/>
          </a:bodyPr>
          <a:lstStyle/>
          <a:p>
            <a:r>
              <a:rPr lang="en-US" b="1" dirty="0">
                <a:solidFill>
                  <a:srgbClr val="002060"/>
                </a:solidFill>
              </a:rPr>
              <a:t>ability to say the right </a:t>
            </a:r>
            <a:r>
              <a:rPr lang="en-US" b="1" dirty="0" smtClean="0">
                <a:solidFill>
                  <a:srgbClr val="002060"/>
                </a:solidFill>
              </a:rPr>
              <a:t>thing</a:t>
            </a:r>
          </a:p>
          <a:p>
            <a:r>
              <a:rPr lang="en-US" dirty="0">
                <a:solidFill>
                  <a:srgbClr val="FF0000"/>
                </a:solidFill>
              </a:rPr>
              <a:t>My aunt never hurts anyone's feelings because she always uses tact.</a:t>
            </a: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4000" b="1" dirty="0" smtClean="0"/>
              <a:t>oath</a:t>
            </a:r>
            <a:endParaRPr lang="en-US" dirty="0" smtClean="0"/>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4000" b="1" dirty="0" smtClean="0"/>
              <a:t>vacant</a:t>
            </a:r>
          </a:p>
          <a:p>
            <a:pPr marL="0" indent="0">
              <a:buFont typeface="Wingdings 3" charset="2"/>
              <a:buNone/>
            </a:pPr>
            <a:endParaRPr lang="en-US" dirty="0" smtClean="0"/>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b="1" dirty="0">
                <a:solidFill>
                  <a:srgbClr val="002060"/>
                </a:solidFill>
              </a:rPr>
              <a:t>a promise that something is true; a </a:t>
            </a:r>
            <a:r>
              <a:rPr lang="en-US" b="1" dirty="0" smtClean="0">
                <a:solidFill>
                  <a:srgbClr val="002060"/>
                </a:solidFill>
              </a:rPr>
              <a:t>curse</a:t>
            </a:r>
          </a:p>
          <a:p>
            <a:r>
              <a:rPr lang="en-US" dirty="0">
                <a:solidFill>
                  <a:schemeClr val="accent1">
                    <a:lumMod val="60000"/>
                    <a:lumOff val="40000"/>
                  </a:schemeClr>
                </a:solidFill>
              </a:rPr>
              <a:t>In court, the witness took an oath that he would tell the whole truth.</a:t>
            </a:r>
            <a:endParaRPr lang="en-US" dirty="0" smtClean="0">
              <a:solidFill>
                <a:schemeClr val="accent1">
                  <a:lumMod val="60000"/>
                  <a:lumOff val="40000"/>
                </a:schemeClr>
              </a:solidFill>
            </a:endParaRP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b="1" dirty="0">
                <a:solidFill>
                  <a:srgbClr val="002060"/>
                </a:solidFill>
              </a:rPr>
              <a:t>empty; not </a:t>
            </a:r>
            <a:r>
              <a:rPr lang="en-US" b="1" dirty="0" smtClean="0">
                <a:solidFill>
                  <a:srgbClr val="002060"/>
                </a:solidFill>
              </a:rPr>
              <a:t>filled</a:t>
            </a:r>
          </a:p>
          <a:p>
            <a:r>
              <a:rPr lang="en-US" dirty="0">
                <a:solidFill>
                  <a:srgbClr val="FF0000"/>
                </a:solidFill>
              </a:rPr>
              <a:t>Someone is planning to build a house on that vacant lot.</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15113" y="418012"/>
            <a:ext cx="487363" cy="487363"/>
          </a:xfrm>
          <a:prstGeom prst="rect">
            <a:avLst/>
          </a:prstGeom>
        </p:spPr>
      </p:pic>
    </p:spTree>
    <p:extLst>
      <p:ext uri="{BB962C8B-B14F-4D97-AF65-F5344CB8AC3E}">
        <p14:creationId xmlns:p14="http://schemas.microsoft.com/office/powerpoint/2010/main" val="107286230"/>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000"/>
                                        <p:tgtEl>
                                          <p:spTgt spid="4">
                                            <p:txEl>
                                              <p:pRg st="1" end="1"/>
                                            </p:txEl>
                                          </p:spTgt>
                                        </p:tgtEl>
                                      </p:cBhvr>
                                    </p:animEffect>
                                    <p:anim calcmode="lin" valueType="num">
                                      <p:cBhvr>
                                        <p:cTn id="2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5"/>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49170" fill="hold"/>
                                        <p:tgtEl>
                                          <p:spTgt spid="5"/>
                                        </p:tgtEl>
                                      </p:cBhvr>
                                    </p:cmd>
                                  </p:childTnLst>
                                </p:cTn>
                              </p:par>
                            </p:childTnLst>
                          </p:cTn>
                        </p:par>
                      </p:childTnLst>
                    </p:cTn>
                  </p:par>
                </p:childTnLst>
              </p:cTn>
              <p:nextCondLst>
                <p:cond evt="onClick" delay="0">
                  <p:tgtEl>
                    <p:spTgt spid="5"/>
                  </p:tgtEl>
                </p:cond>
              </p:nextCondLst>
            </p:seq>
            <p:audio>
              <p:cMediaNode vol="80000">
                <p:cTn id="61"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fontScale="92500"/>
          </a:bodyPr>
          <a:lstStyle/>
          <a:p>
            <a:r>
              <a:rPr lang="en-US" sz="4000" b="1" dirty="0" smtClean="0"/>
              <a:t>hardship</a:t>
            </a: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fontScale="92500"/>
          </a:bodyPr>
          <a:lstStyle/>
          <a:p>
            <a:r>
              <a:rPr lang="en-US" b="1" dirty="0">
                <a:solidFill>
                  <a:srgbClr val="002060"/>
                </a:solidFill>
              </a:rPr>
              <a:t>something that is hard to bear; </a:t>
            </a:r>
            <a:r>
              <a:rPr lang="en-US" b="1" dirty="0" smtClean="0">
                <a:solidFill>
                  <a:srgbClr val="002060"/>
                </a:solidFill>
              </a:rPr>
              <a:t>difficulty</a:t>
            </a:r>
          </a:p>
          <a:p>
            <a:r>
              <a:rPr lang="en-US" dirty="0">
                <a:solidFill>
                  <a:srgbClr val="FF0000"/>
                </a:solidFill>
              </a:rPr>
              <a:t>Abe Lincoln was able to overcome one hardship after another.</a:t>
            </a: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4000" b="1" dirty="0" smtClean="0"/>
              <a:t>gallant</a:t>
            </a:r>
            <a:endParaRPr lang="en-US" dirty="0" smtClean="0"/>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4000" b="1" dirty="0" smtClean="0"/>
              <a:t>data</a:t>
            </a:r>
          </a:p>
          <a:p>
            <a:pPr marL="0" indent="0">
              <a:buFont typeface="Wingdings 3" charset="2"/>
              <a:buNone/>
            </a:pPr>
            <a:endParaRPr lang="en-US" dirty="0" smtClean="0"/>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b="1" dirty="0">
                <a:solidFill>
                  <a:srgbClr val="002060"/>
                </a:solidFill>
              </a:rPr>
              <a:t>brave; showing respect for </a:t>
            </a:r>
            <a:r>
              <a:rPr lang="en-US" b="1" dirty="0" smtClean="0">
                <a:solidFill>
                  <a:srgbClr val="002060"/>
                </a:solidFill>
              </a:rPr>
              <a:t>women</a:t>
            </a:r>
          </a:p>
          <a:p>
            <a:r>
              <a:rPr lang="en-US" dirty="0">
                <a:solidFill>
                  <a:schemeClr val="accent1">
                    <a:lumMod val="60000"/>
                    <a:lumOff val="40000"/>
                  </a:schemeClr>
                </a:solidFill>
              </a:rPr>
              <a:t>Ed is so gallant that he always gives up his subway seat to a woman.</a:t>
            </a:r>
            <a:endParaRPr lang="en-US" dirty="0" smtClean="0">
              <a:solidFill>
                <a:schemeClr val="accent1">
                  <a:lumMod val="60000"/>
                  <a:lumOff val="40000"/>
                </a:schemeClr>
              </a:solidFill>
            </a:endParaRP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b="1" dirty="0">
                <a:solidFill>
                  <a:srgbClr val="002060"/>
                </a:solidFill>
              </a:rPr>
              <a:t>facts; </a:t>
            </a:r>
            <a:r>
              <a:rPr lang="en-US" b="1" dirty="0" smtClean="0">
                <a:solidFill>
                  <a:srgbClr val="002060"/>
                </a:solidFill>
              </a:rPr>
              <a:t>information</a:t>
            </a:r>
          </a:p>
          <a:p>
            <a:r>
              <a:rPr lang="en-US" dirty="0" smtClean="0">
                <a:solidFill>
                  <a:srgbClr val="FF0000"/>
                </a:solidFill>
              </a:rPr>
              <a:t>The </a:t>
            </a:r>
            <a:r>
              <a:rPr lang="en-US" dirty="0">
                <a:solidFill>
                  <a:srgbClr val="FF0000"/>
                </a:solidFill>
              </a:rPr>
              <a:t>data about the bank robbery were given to the F.B.I.</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97993" y="579092"/>
            <a:ext cx="487363" cy="487363"/>
          </a:xfrm>
          <a:prstGeom prst="rect">
            <a:avLst/>
          </a:prstGeom>
        </p:spPr>
      </p:pic>
    </p:spTree>
    <p:extLst>
      <p:ext uri="{BB962C8B-B14F-4D97-AF65-F5344CB8AC3E}">
        <p14:creationId xmlns:p14="http://schemas.microsoft.com/office/powerpoint/2010/main" val="3322822881"/>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000"/>
                                        <p:tgtEl>
                                          <p:spTgt spid="4">
                                            <p:txEl>
                                              <p:pRg st="1" end="1"/>
                                            </p:txEl>
                                          </p:spTgt>
                                        </p:tgtEl>
                                      </p:cBhvr>
                                    </p:animEffect>
                                    <p:anim calcmode="lin" valueType="num">
                                      <p:cBhvr>
                                        <p:cTn id="2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2" presetClass="entr" presetSubtype="4" fill="hold" grpId="1"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12"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0-#ppt_w/2"/>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5"/>
                    </p:tgtEl>
                  </p:cond>
                </p:stCondLst>
                <p:endSync evt="end" delay="0">
                  <p:rtn val="all"/>
                </p:endSync>
                <p:childTnLst>
                  <p:par>
                    <p:cTn id="61" fill="hold">
                      <p:stCondLst>
                        <p:cond delay="0"/>
                      </p:stCondLst>
                      <p:childTnLst>
                        <p:par>
                          <p:cTn id="62" fill="hold">
                            <p:stCondLst>
                              <p:cond delay="0"/>
                            </p:stCondLst>
                            <p:childTnLst>
                              <p:par>
                                <p:cTn id="63" presetID="1" presetClass="mediacall" presetSubtype="0" fill="hold" nodeType="clickEffect">
                                  <p:stCondLst>
                                    <p:cond delay="0"/>
                                  </p:stCondLst>
                                  <p:childTnLst>
                                    <p:cmd type="call" cmd="playFrom(0.0)">
                                      <p:cBhvr>
                                        <p:cTn id="64" dur="54348" fill="hold"/>
                                        <p:tgtEl>
                                          <p:spTgt spid="5"/>
                                        </p:tgtEl>
                                      </p:cBhvr>
                                    </p:cmd>
                                  </p:childTnLst>
                                </p:cTn>
                              </p:par>
                            </p:childTnLst>
                          </p:cTn>
                        </p:par>
                      </p:childTnLst>
                    </p:cTn>
                  </p:par>
                </p:childTnLst>
              </p:cTn>
              <p:nextCondLst>
                <p:cond evt="onClick" delay="0">
                  <p:tgtEl>
                    <p:spTgt spid="5"/>
                  </p:tgtEl>
                </p:cond>
              </p:nextCondLst>
            </p:seq>
            <p:audio>
              <p:cMediaNode vol="80000">
                <p:cTn id="65"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8" grpId="1"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lnSpcReduction="10000"/>
          </a:bodyPr>
          <a:lstStyle/>
          <a:p>
            <a:r>
              <a:rPr lang="en-US" sz="4000" b="1" dirty="0" smtClean="0"/>
              <a:t>unaccustomed</a:t>
            </a: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lnSpcReduction="10000"/>
          </a:bodyPr>
          <a:lstStyle/>
          <a:p>
            <a:r>
              <a:rPr lang="en-US" b="1" dirty="0">
                <a:solidFill>
                  <a:srgbClr val="002060"/>
                </a:solidFill>
              </a:rPr>
              <a:t>not used to </a:t>
            </a:r>
            <a:r>
              <a:rPr lang="en-US" b="1" dirty="0" smtClean="0">
                <a:solidFill>
                  <a:srgbClr val="002060"/>
                </a:solidFill>
              </a:rPr>
              <a:t>something</a:t>
            </a:r>
          </a:p>
          <a:p>
            <a:r>
              <a:rPr lang="en-US" dirty="0">
                <a:solidFill>
                  <a:srgbClr val="FF0000"/>
                </a:solidFill>
              </a:rPr>
              <a:t>Coming from Alaska, Claude was unaccustomed to Florida's </a:t>
            </a:r>
            <a:r>
              <a:rPr lang="en-US" dirty="0" smtClean="0">
                <a:solidFill>
                  <a:srgbClr val="FF0000"/>
                </a:solidFill>
              </a:rPr>
              <a:t>heat.</a:t>
            </a:r>
            <a:endParaRPr lang="en-US" dirty="0">
              <a:solidFill>
                <a:srgbClr val="FF0000"/>
              </a:solidFill>
            </a:endParaRP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bachelor</a:t>
            </a: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qualify</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a man who has </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never been married</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dirty="0">
                <a:ln>
                  <a:noFill/>
                </a:ln>
                <a:solidFill>
                  <a:srgbClr val="5B9BD5">
                    <a:lumMod val="60000"/>
                    <a:lumOff val="40000"/>
                  </a:srgbClr>
                </a:solidFill>
                <a:effectLst/>
                <a:uLnTx/>
                <a:uFillTx/>
                <a:latin typeface="Calibri" panose="020F0502020204030204"/>
                <a:ea typeface="+mn-ea"/>
                <a:cs typeface="+mn-cs"/>
              </a:rPr>
              <a:t>My brother took an oath* to remain a </a:t>
            </a:r>
            <a:r>
              <a:rPr kumimoji="0" lang="en-US" sz="1800" b="0" i="0" u="none" strike="noStrike" kern="1200" cap="none" spc="0" normalizeH="0" baseline="0" noProof="0" dirty="0" smtClean="0">
                <a:ln>
                  <a:noFill/>
                </a:ln>
                <a:solidFill>
                  <a:srgbClr val="5B9BD5">
                    <a:lumMod val="60000"/>
                    <a:lumOff val="40000"/>
                  </a:srgbClr>
                </a:solidFill>
                <a:effectLst/>
                <a:uLnTx/>
                <a:uFillTx/>
                <a:latin typeface="Calibri" panose="020F0502020204030204"/>
                <a:ea typeface="+mn-ea"/>
                <a:cs typeface="+mn-cs"/>
              </a:rPr>
              <a:t>bachelor.</a:t>
            </a: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become fit; show that you are </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able</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I am trying to qualify for the job that is now vacant.*</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893788" y="336822"/>
            <a:ext cx="487363" cy="487363"/>
          </a:xfrm>
          <a:prstGeom prst="rect">
            <a:avLst/>
          </a:prstGeom>
        </p:spPr>
      </p:pic>
    </p:spTree>
    <p:extLst>
      <p:ext uri="{BB962C8B-B14F-4D97-AF65-F5344CB8AC3E}">
        <p14:creationId xmlns:p14="http://schemas.microsoft.com/office/powerpoint/2010/main" val="3047747977"/>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000"/>
                                        <p:tgtEl>
                                          <p:spTgt spid="4">
                                            <p:txEl>
                                              <p:pRg st="1" end="1"/>
                                            </p:txEl>
                                          </p:spTgt>
                                        </p:tgtEl>
                                      </p:cBhvr>
                                    </p:animEffect>
                                    <p:anim calcmode="lin" valueType="num">
                                      <p:cBhvr>
                                        <p:cTn id="2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5"/>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48835" fill="hold"/>
                                        <p:tgtEl>
                                          <p:spTgt spid="5"/>
                                        </p:tgtEl>
                                      </p:cBhvr>
                                    </p:cmd>
                                  </p:childTnLst>
                                </p:cTn>
                              </p:par>
                            </p:childTnLst>
                          </p:cTn>
                        </p:par>
                      </p:childTnLst>
                    </p:cTn>
                  </p:par>
                </p:childTnLst>
              </p:cTn>
              <p:nextCondLst>
                <p:cond evt="onClick" delay="0">
                  <p:tgtEl>
                    <p:spTgt spid="5"/>
                  </p:tgtEl>
                </p:cond>
              </p:nextCondLst>
            </p:seq>
            <p:audio>
              <p:cMediaNode vol="80000">
                <p:cTn id="61"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508760"/>
            <a:ext cx="8869680" cy="5052060"/>
          </a:xfrm>
          <a:ln w="28575">
            <a:solidFill>
              <a:srgbClr val="C00000"/>
            </a:solidFill>
          </a:ln>
        </p:spPr>
        <p:txBody>
          <a:bodyPr anchor="ctr" anchorCtr="0">
            <a:normAutofit fontScale="92500" lnSpcReduction="20000"/>
          </a:bodyPr>
          <a:lstStyle/>
          <a:p>
            <a:r>
              <a:rPr lang="en-US" sz="2800" dirty="0"/>
              <a:t>My Brother, </a:t>
            </a:r>
            <a:r>
              <a:rPr lang="en-US" sz="2800" dirty="0" smtClean="0"/>
              <a:t>the Gentleman,</a:t>
            </a:r>
          </a:p>
          <a:p>
            <a:r>
              <a:rPr lang="en-US" sz="2800" dirty="0" smtClean="0"/>
              <a:t> </a:t>
            </a:r>
            <a:r>
              <a:rPr lang="en-US" sz="2800" dirty="0"/>
              <a:t>The story of Sir Walter Raleigh, who spread his cloak on the ground to keep Queen Elizabeth from the </a:t>
            </a:r>
            <a:r>
              <a:rPr lang="en-US" sz="2800" b="1" u="sng" dirty="0">
                <a:solidFill>
                  <a:srgbClr val="FEFFFF"/>
                </a:solidFill>
              </a:rPr>
              <a:t>hardship</a:t>
            </a:r>
            <a:r>
              <a:rPr lang="en-US" sz="2800" dirty="0"/>
              <a:t> of crossing a muddy puddle, can </a:t>
            </a:r>
            <a:r>
              <a:rPr lang="en-US" sz="2800" b="1" u="sng" dirty="0">
                <a:solidFill>
                  <a:srgbClr val="FEFFFF"/>
                </a:solidFill>
              </a:rPr>
              <a:t>qualify</a:t>
            </a:r>
            <a:r>
              <a:rPr lang="en-US" sz="2800" dirty="0"/>
              <a:t> that nobleman for an award as a man of </a:t>
            </a:r>
            <a:r>
              <a:rPr lang="en-US" sz="2800" b="1" u="sng" dirty="0">
                <a:solidFill>
                  <a:srgbClr val="FEFFFF"/>
                </a:solidFill>
              </a:rPr>
              <a:t>tact</a:t>
            </a:r>
            <a:r>
              <a:rPr lang="en-US" sz="2800" dirty="0"/>
              <a:t> and good breeding. My brother Kenny, a </a:t>
            </a:r>
            <a:r>
              <a:rPr lang="en-US" sz="2800" b="1" u="sng" dirty="0">
                <a:solidFill>
                  <a:srgbClr val="FEFFFF"/>
                </a:solidFill>
              </a:rPr>
              <a:t>bachelor</a:t>
            </a:r>
            <a:r>
              <a:rPr lang="en-US" sz="2800" dirty="0"/>
              <a:t> with a </a:t>
            </a:r>
            <a:r>
              <a:rPr lang="en-US" sz="2800" b="1" u="sng" dirty="0">
                <a:solidFill>
                  <a:srgbClr val="FEFFFF"/>
                </a:solidFill>
              </a:rPr>
              <a:t>keen</a:t>
            </a:r>
            <a:r>
              <a:rPr lang="en-US" sz="2800" dirty="0"/>
              <a:t> interest in history, was impressed by that anecdote and thought he might demonstrate his excellent upbringing in a parallel situation. Accordingly he decided to </a:t>
            </a:r>
            <a:r>
              <a:rPr lang="en-US" sz="2800" b="1" u="sng" dirty="0">
                <a:solidFill>
                  <a:srgbClr val="FEFFFF"/>
                </a:solidFill>
              </a:rPr>
              <a:t>abandon</a:t>
            </a:r>
            <a:r>
              <a:rPr lang="en-US" sz="2800" dirty="0"/>
              <a:t> his subway seat in favor of a woman standing nearby. </a:t>
            </a:r>
            <a:endParaRPr lang="en-US" sz="2800" b="1" dirty="0"/>
          </a:p>
        </p:txBody>
      </p:sp>
      <p:sp>
        <p:nvSpPr>
          <p:cNvPr id="4" name="Content Placeholder 3"/>
          <p:cNvSpPr>
            <a:spLocks noGrp="1"/>
          </p:cNvSpPr>
          <p:nvPr>
            <p:ph sz="half" idx="2"/>
          </p:nvPr>
        </p:nvSpPr>
        <p:spPr>
          <a:xfrm>
            <a:off x="9761220" y="1508760"/>
            <a:ext cx="2125981" cy="5052060"/>
          </a:xfrm>
          <a:ln w="25400">
            <a:solidFill>
              <a:schemeClr val="accent6">
                <a:lumMod val="50000"/>
              </a:schemeClr>
            </a:solidFill>
          </a:ln>
        </p:spPr>
        <p:txBody>
          <a:bodyPr anchor="ctr" anchorCtr="0">
            <a:normAutofit fontScale="92500" lnSpcReduction="20000"/>
          </a:bodyPr>
          <a:lstStyle/>
          <a:p>
            <a:r>
              <a:rPr lang="en-US" dirty="0" smtClean="0"/>
              <a:t>Abandon</a:t>
            </a:r>
          </a:p>
          <a:p>
            <a:r>
              <a:rPr lang="en-US" dirty="0" smtClean="0"/>
              <a:t>Keen</a:t>
            </a:r>
          </a:p>
          <a:p>
            <a:r>
              <a:rPr lang="en-US" dirty="0" smtClean="0"/>
              <a:t>Bachelor</a:t>
            </a:r>
          </a:p>
          <a:p>
            <a:r>
              <a:rPr lang="en-US" dirty="0" smtClean="0"/>
              <a:t>Tact</a:t>
            </a:r>
          </a:p>
          <a:p>
            <a:r>
              <a:rPr lang="en-US" dirty="0" smtClean="0"/>
              <a:t>Qualify</a:t>
            </a:r>
          </a:p>
          <a:p>
            <a:r>
              <a:rPr lang="en-US" dirty="0" smtClean="0"/>
              <a:t>Hardship</a:t>
            </a:r>
          </a:p>
          <a:p>
            <a:r>
              <a:rPr lang="en-US" dirty="0" smtClean="0"/>
              <a:t>Vacant</a:t>
            </a:r>
          </a:p>
          <a:p>
            <a:r>
              <a:rPr lang="en-US" dirty="0" smtClean="0"/>
              <a:t>Gallant</a:t>
            </a:r>
          </a:p>
          <a:p>
            <a:r>
              <a:rPr lang="en-US" dirty="0" smtClean="0"/>
              <a:t>Data</a:t>
            </a:r>
          </a:p>
          <a:p>
            <a:r>
              <a:rPr lang="en-US" dirty="0" smtClean="0"/>
              <a:t>Oath</a:t>
            </a:r>
          </a:p>
          <a:p>
            <a:r>
              <a:rPr lang="en-US" dirty="0" smtClean="0"/>
              <a:t>Jealous</a:t>
            </a:r>
          </a:p>
          <a:p>
            <a:r>
              <a:rPr lang="en-US" sz="1700" dirty="0" smtClean="0"/>
              <a:t>unaccustomed</a:t>
            </a:r>
            <a:endParaRPr lang="en-US" sz="1700"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10908" y="380365"/>
            <a:ext cx="487363" cy="487363"/>
          </a:xfrm>
          <a:prstGeom prst="rect">
            <a:avLst/>
          </a:prstGeom>
        </p:spPr>
      </p:pic>
    </p:spTree>
    <p:extLst>
      <p:ext uri="{BB962C8B-B14F-4D97-AF65-F5344CB8AC3E}">
        <p14:creationId xmlns:p14="http://schemas.microsoft.com/office/powerpoint/2010/main" val="1584390909"/>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9570" fill="hold"/>
                                        <p:tgtEl>
                                          <p:spTgt spid="5"/>
                                        </p:tgtEl>
                                      </p:cBhvr>
                                    </p:cmd>
                                  </p:childTnLst>
                                </p:cTn>
                              </p:par>
                            </p:childTnLst>
                          </p:cTn>
                        </p:par>
                      </p:childTnLst>
                    </p:cTn>
                  </p:par>
                </p:childTnLst>
              </p:cTn>
              <p:nextCondLst>
                <p:cond evt="onClick" delay="0">
                  <p:tgtEl>
                    <p:spTgt spid="5"/>
                  </p:tgtEl>
                </p:cond>
              </p:nextCondLst>
            </p:seq>
            <p:audio>
              <p:cMediaNode vol="80000">
                <p:cTn id="19" fill="hold" display="0">
                  <p:stCondLst>
                    <p:cond delay="indefinite"/>
                  </p:stCondLst>
                  <p:endCondLst>
                    <p:cond evt="onStopAudio" delay="0">
                      <p:tgtEl>
                        <p:sldTgt/>
                      </p:tgtEl>
                    </p:cond>
                  </p:endCondLst>
                </p:cTn>
                <p:tgtEl>
                  <p:spTgt spid="5"/>
                </p:tgtEl>
              </p:cMediaNode>
            </p:audio>
          </p:childTnLst>
        </p:cTn>
      </p:par>
    </p:tnLst>
    <p:bldLst>
      <p:bldP spid="3" grpId="0" uiExpand="1"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مازندران</_x062f__x0627__x0646__x0634__x06af__x0627__x0647_>
    <_x0646__x0648__x0639__x0020__x062d__x06cc__x0637__x0647_ xmlns="12fdc5dc-769e-4543-b10d-fbea3dac4417">سایر موارد</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5NN7CDR5NKU2-831-304</_dlc_DocId>
    <_dlc_DocIdUrl xmlns="1047730d-92e1-4018-9084-d932fd3a7f58">
      <Url>http://www.health.gov.ir/hnd/_layouts/DocIdRedir.aspx?ID=5NN7CDR5NKU2-831-304</Url>
      <Description>5NN7CDR5NKU2-831-304</Description>
    </_dlc_DocIdUrl>
  </documentManagement>
</p:properties>
</file>

<file path=customXml/itemProps1.xml><?xml version="1.0" encoding="utf-8"?>
<ds:datastoreItem xmlns:ds="http://schemas.openxmlformats.org/officeDocument/2006/customXml" ds:itemID="{D63A19F1-2CC0-4B36-A221-5138EFE92C02}"/>
</file>

<file path=customXml/itemProps2.xml><?xml version="1.0" encoding="utf-8"?>
<ds:datastoreItem xmlns:ds="http://schemas.openxmlformats.org/officeDocument/2006/customXml" ds:itemID="{5591A26D-863C-4922-B46C-A952549567FA}"/>
</file>

<file path=customXml/itemProps3.xml><?xml version="1.0" encoding="utf-8"?>
<ds:datastoreItem xmlns:ds="http://schemas.openxmlformats.org/officeDocument/2006/customXml" ds:itemID="{DFFD60F4-688B-4E88-A519-52077C1CFBA3}"/>
</file>

<file path=customXml/itemProps4.xml><?xml version="1.0" encoding="utf-8"?>
<ds:datastoreItem xmlns:ds="http://schemas.openxmlformats.org/officeDocument/2006/customXml" ds:itemID="{8D90B00C-14A3-4B84-BFE2-023FE936E81B}"/>
</file>

<file path=docProps/app.xml><?xml version="1.0" encoding="utf-8"?>
<Properties xmlns="http://schemas.openxmlformats.org/officeDocument/2006/extended-properties" xmlns:vt="http://schemas.openxmlformats.org/officeDocument/2006/docPropsVTypes">
  <TotalTime>201</TotalTime>
  <Words>1894</Words>
  <Application>Microsoft Office PowerPoint</Application>
  <PresentationFormat>Widescreen</PresentationFormat>
  <Paragraphs>194</Paragraphs>
  <Slides>28</Slides>
  <Notes>0</Notes>
  <HiddenSlides>0</HiddenSlides>
  <MMClips>22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Arial Black</vt:lpstr>
      <vt:lpstr>Arial Rounded MT Bold</vt:lpstr>
      <vt:lpstr>B Yagut</vt:lpstr>
      <vt:lpstr>Calibri</vt:lpstr>
      <vt:lpstr>Calibri Light</vt:lpstr>
      <vt:lpstr>Wingdings 3</vt:lpstr>
      <vt:lpstr>Office Theme</vt:lpstr>
      <vt:lpstr>مشخصات سند</vt:lpstr>
      <vt:lpstr>PowerPoint Presentation</vt:lpstr>
      <vt:lpstr>PowerPoint Presentation</vt:lpstr>
      <vt:lpstr>PowerPoint Presentation</vt:lpstr>
      <vt:lpstr>Vocab</vt:lpstr>
      <vt:lpstr>Vocab</vt:lpstr>
      <vt:lpstr>Vocab</vt:lpstr>
      <vt:lpstr>Vocab</vt:lpstr>
      <vt:lpstr>Words in Use </vt:lpstr>
      <vt:lpstr>Words in Use </vt:lpstr>
      <vt:lpstr>Words in Use </vt:lpstr>
      <vt:lpstr>Words in Use </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Some techniques in medical terms</vt:lpstr>
      <vt:lpstr>Some techniques in medical terms</vt:lpstr>
      <vt:lpstr>Practice time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زبان انگلیسی عمومی</dc:title>
  <dc:creator>Windows User</dc:creator>
  <cp:lastModifiedBy>Windows User</cp:lastModifiedBy>
  <cp:revision>6</cp:revision>
  <dcterms:created xsi:type="dcterms:W3CDTF">2020-05-12T04:29:14Z</dcterms:created>
  <dcterms:modified xsi:type="dcterms:W3CDTF">2020-05-12T09:49:25Z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a52d531f-0fee-4bcd-8b9e-9b33572c8396</vt:lpwstr>
  </property>
</Properties>
</file>